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12192000" cy="6858000"/>
  <p:notesSz cx="6797675" cy="9928225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0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02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50448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251DD0D-29CA-46D1-859C-5C32E104029A}" type="datetime1">
              <a:rPr lang="fr-FR" smtClean="0"/>
              <a:t>21/02/2024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5" y="9430094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50448" y="9430094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65E1F-861A-45B0-916B-9788F2325C04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79768" y="4777960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5" y="9430094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50448" y="9430094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669046-D62F-49D8-96B7-3C014DC234D7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2966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2438C-5C65-44D4-9468-2841DB41C4D0}" type="datetimeFigureOut">
              <a:rPr lang="fr-FR" smtClean="0"/>
              <a:t>21/02/2024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1E21-2443-4282-A3C5-A63BCDCBC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895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01E6-3D6E-4E62-8A2A-8CDB63E733FA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25095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3946-AF2C-476D-B85F-CCF969B7ADC0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003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59BA-1B09-4657-AEF7-7D4AED09C75D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96960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421F5-2119-402C-9760-3FB6C30702F7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69872350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421F5-2119-402C-9760-3FB6C30702F7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22107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38F6-FB40-48FD-9A97-3ED1C7519468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80623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421F5-2119-402C-9760-3FB6C30702F7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76361018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480E5-AF13-4EE1-A25C-92C2F454C56A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33381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C8DE-564C-4A5D-BB94-F08A595A9AAF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3661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5689-5A8F-4BB4-B59A-57E7E136D5FA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2538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421F5-2119-402C-9760-3FB6C30702F7}" type="datetime1">
              <a:rPr lang="fr-FR" noProof="0" smtClean="0"/>
              <a:pPr/>
              <a:t>21/02/2024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84FD59D-33F1-4A76-843D-E67207CAFE54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grpSp>
        <p:nvGrpSpPr>
          <p:cNvPr id="7" name="Groupe 6" descr="Fleur unique sur le côté droit de la diapositive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8" name="Forme libre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9" name="Ligne 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0" name="Forme libre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1" name="Forme libre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2" name="Forme libre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3" name="Forme libre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4" name="Forme libre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5" name="Forme libre 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6" name="Forme libre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</p:grpSp>
      <p:grpSp>
        <p:nvGrpSpPr>
          <p:cNvPr id="17" name="Groupe 16" descr="Groupe de fleurs sur le côté gauche de la diapositive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18" name="Forme libre 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9" name="Ligne 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0" name="Forme libre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1" name="Forme libre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2" name="Forme libre 21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3" name="Forme libre 22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4" name="Forme libre 23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" name="Forme libre 24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" name="Ligne 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" name="Forme libre 26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8" name="Forme libre 27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" name="Forme libre 28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" name="Forme libre 29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" name="Forme libre 30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" name="Forme libre 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" name="Forme libre 32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4" name="Forme libre 33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5" name="Ligne 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" name="Forme libre 35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grpSp>
          <p:nvGrpSpPr>
            <p:cNvPr id="37" name="Groupe 36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60" name="Forme libre 59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61" name="Forme libre 60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</p:grpSp>
        <p:sp>
          <p:nvSpPr>
            <p:cNvPr id="38" name="Ovale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9" name="Forme libre 38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0" name="Forme libre 39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1" name="Forme libre 40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2" name="Forme libre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3" name="Forme libre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4" name="Forme libre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5" name="Ovale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6" name="Forme libre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noProof="0" dirty="0"/>
            </a:p>
          </p:txBody>
        </p:sp>
        <p:grpSp>
          <p:nvGrpSpPr>
            <p:cNvPr id="47" name="Groupe 46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4" name="Forme libre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5" name="Ligne 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6" name="Forme libre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7" name="Forme libre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8" name="Forme libre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9" name="Ovale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r-FR" noProof="0" dirty="0"/>
              </a:p>
            </p:txBody>
          </p:sp>
        </p:grpSp>
        <p:grpSp>
          <p:nvGrpSpPr>
            <p:cNvPr id="48" name="Groupe 47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49" name="Forme libre 48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0" name="Forme libre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1" name="Forme libre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2" name="Forme libre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r-FR" noProof="0" dirty="0"/>
              </a:p>
            </p:txBody>
          </p:sp>
          <p:sp>
            <p:nvSpPr>
              <p:cNvPr id="53" name="Forme libre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r-FR" noProof="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254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96052" y="280883"/>
            <a:ext cx="7290487" cy="675503"/>
          </a:xfrm>
        </p:spPr>
        <p:txBody>
          <a:bodyPr rtlCol="0" anchor="ctr">
            <a:normAutofit/>
          </a:bodyPr>
          <a:lstStyle/>
          <a:p>
            <a:pPr rtl="0"/>
            <a:r>
              <a:rPr lang="fr-FR" sz="2400" b="1" dirty="0">
                <a:latin typeface="Algerian" panose="04020705040A02060702" pitchFamily="82" charset="0"/>
              </a:rPr>
              <a:t>Menu du 26 février au 1</a:t>
            </a:r>
            <a:r>
              <a:rPr lang="fr-FR" sz="2400" b="1" baseline="30000" dirty="0">
                <a:latin typeface="Algerian" panose="04020705040A02060702" pitchFamily="82" charset="0"/>
              </a:rPr>
              <a:t>er</a:t>
            </a:r>
            <a:r>
              <a:rPr lang="fr-FR" sz="2400" b="1" dirty="0">
                <a:latin typeface="Algerian" panose="04020705040A02060702" pitchFamily="82" charset="0"/>
              </a:rPr>
              <a:t> Mars 2024</a:t>
            </a:r>
            <a:br>
              <a:rPr lang="fr-FR" sz="900" b="1" dirty="0">
                <a:latin typeface="Algerian" panose="04020705040A02060702" pitchFamily="82" charset="0"/>
              </a:rPr>
            </a:br>
            <a:endParaRPr lang="fr-FR" sz="900" b="1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528304" y="5330028"/>
            <a:ext cx="11219129" cy="1062681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40000" lnSpcReduction="20000"/>
          </a:bodyPr>
          <a:lstStyle/>
          <a:p>
            <a:r>
              <a:rPr lang="fr-FR" sz="3100" b="1" dirty="0"/>
              <a:t>La cuisine municipale se réserve la possibilité de modifier les menus en fonction des aléas du marché et des livraisons</a:t>
            </a:r>
          </a:p>
          <a:p>
            <a:r>
              <a:rPr lang="fr-FR" sz="3100" b="1" dirty="0"/>
              <a:t>Pain des boulangeries de Barbentane</a:t>
            </a:r>
          </a:p>
          <a:p>
            <a:r>
              <a:rPr lang="fr-FR" sz="3100" b="1" dirty="0">
                <a:highlight>
                  <a:srgbClr val="FFFF00"/>
                </a:highlight>
              </a:rPr>
              <a:t>Les fruits et légumes de saison provenant des producteurs  BIO de Barbentane  ont comme logo la lettre</a:t>
            </a:r>
          </a:p>
          <a:p>
            <a:r>
              <a:rPr lang="fr-FR" sz="3100" b="1" dirty="0"/>
              <a:t>Les gouter sont donnés a titre d’exemple</a:t>
            </a:r>
          </a:p>
          <a:p>
            <a:endParaRPr lang="fr-FR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409581"/>
              </p:ext>
            </p:extLst>
          </p:nvPr>
        </p:nvGraphicFramePr>
        <p:xfrm>
          <a:off x="560174" y="771310"/>
          <a:ext cx="11302626" cy="4846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1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9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52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2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6421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bg2"/>
                          </a:solidFill>
                          <a:latin typeface="Algerian" panose="04020705040A02060702" pitchFamily="82" charset="0"/>
                        </a:rPr>
                        <a:t>LUNDI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bg2"/>
                          </a:solidFill>
                          <a:latin typeface="Algerian" panose="04020705040A02060702" pitchFamily="82" charset="0"/>
                        </a:rPr>
                        <a:t>MARDI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bg2"/>
                          </a:solidFill>
                          <a:latin typeface="Algerian" panose="04020705040A02060702" pitchFamily="82" charset="0"/>
                        </a:rPr>
                        <a:t>MERCREDI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bg2"/>
                          </a:solidFill>
                          <a:latin typeface="Algerian" panose="04020705040A02060702" pitchFamily="82" charset="0"/>
                        </a:rPr>
                        <a:t>JEUDI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bg2"/>
                          </a:solidFill>
                          <a:latin typeface="Algerian" panose="04020705040A02060702" pitchFamily="82" charset="0"/>
                        </a:rPr>
                        <a:t>VENDREDI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84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Betterave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Emincé de volaille au curry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Fromage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Fruit de saison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solidFill>
                          <a:srgbClr val="0099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solidFill>
                          <a:srgbClr val="0099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Falafels sauce à la menthe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Couscous de légumes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Crème dessert maison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Pique nique élem + PJ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Quiche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Poisson blanc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légume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Fromage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Fruit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solidFill>
                          <a:srgbClr val="0099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Radis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Lasagne bolognaise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Crumble exotique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Pique nique mater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solidFill>
                          <a:srgbClr val="0099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Salade verte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Sauté de </a:t>
                      </a:r>
                      <a:r>
                        <a:rPr lang="fr-FR" sz="1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veau de lait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Gratin de pdt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Yaourt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Fruit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1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Pain au lait </a:t>
                      </a:r>
                      <a:r>
                        <a:rPr lang="fr-FR" sz="1200" dirty="0">
                          <a:solidFill>
                            <a:srgbClr val="009900"/>
                          </a:solidFill>
                          <a:latin typeface="+mn-lt"/>
                        </a:rPr>
                        <a:t>Confiture</a:t>
                      </a:r>
                    </a:p>
                    <a:p>
                      <a:pPr algn="l"/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rgbClr val="009900"/>
                          </a:solidFill>
                          <a:latin typeface="+mn-lt"/>
                        </a:rPr>
                        <a:t>Jus de fruit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Gâteau  maison</a:t>
                      </a:r>
                    </a:p>
                    <a:p>
                      <a:pPr algn="l"/>
                      <a:endParaRPr lang="fr-F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Pain de mie</a:t>
                      </a:r>
                      <a:r>
                        <a:rPr lang="fr-FR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fr-FR" sz="1200" baseline="0" dirty="0">
                          <a:solidFill>
                            <a:srgbClr val="009900"/>
                          </a:solidFill>
                          <a:latin typeface="+mn-lt"/>
                        </a:rPr>
                        <a:t>pate à tartiner</a:t>
                      </a:r>
                      <a:endParaRPr lang="fr-FR" sz="1200" dirty="0">
                        <a:solidFill>
                          <a:srgbClr val="009900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Sirop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Brioche maison</a:t>
                      </a:r>
                    </a:p>
                    <a:p>
                      <a:pPr algn="l"/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 compote</a:t>
                      </a:r>
                    </a:p>
                    <a:p>
                      <a:pPr algn="l"/>
                      <a:endParaRPr lang="fr-FR" sz="12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baguette chocolat</a:t>
                      </a:r>
                    </a:p>
                    <a:p>
                      <a:pPr algn="l"/>
                      <a:r>
                        <a:rPr lang="fr-FR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fruit</a:t>
                      </a:r>
                      <a:endParaRPr lang="fr-F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8302" y="-41912"/>
            <a:ext cx="1933575" cy="831019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solidFill>
              <a:schemeClr val="bg2">
                <a:lumMod val="65000"/>
                <a:lumOff val="3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</p:pic>
      <p:sp>
        <p:nvSpPr>
          <p:cNvPr id="4" name="ZoneTexte 3"/>
          <p:cNvSpPr txBox="1"/>
          <p:nvPr/>
        </p:nvSpPr>
        <p:spPr>
          <a:xfrm>
            <a:off x="560174" y="225451"/>
            <a:ext cx="2257166" cy="46166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CENTRE DE LOISIRS 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« LI CIGALOUN »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8317" y="514054"/>
            <a:ext cx="213360" cy="130758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799" y="1536985"/>
            <a:ext cx="238873" cy="1527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82897" y="2224713"/>
            <a:ext cx="246045" cy="15594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415945">
            <a:off x="4684997" y="2537805"/>
            <a:ext cx="215022" cy="13628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8983" y="6180038"/>
            <a:ext cx="259038" cy="16417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19996" y="2514423"/>
            <a:ext cx="246311" cy="156113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4097" y="6180038"/>
            <a:ext cx="286313" cy="181466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94899" y="6119319"/>
            <a:ext cx="251015" cy="159094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4486" y="1472556"/>
            <a:ext cx="181541" cy="115061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43152" y="3654691"/>
            <a:ext cx="179668" cy="113874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8090" y="6205661"/>
            <a:ext cx="256635" cy="16265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58177" y="6159652"/>
            <a:ext cx="140220" cy="201185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67428" y="2511219"/>
            <a:ext cx="140220" cy="201185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99635" y="6173228"/>
            <a:ext cx="268247" cy="195089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27413" y="2444580"/>
            <a:ext cx="231668" cy="195089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06753" y="2715939"/>
            <a:ext cx="268247" cy="195089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45373" y="1578359"/>
            <a:ext cx="268247" cy="195089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46016" y="4087629"/>
            <a:ext cx="140220" cy="2011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78055" y="3611036"/>
            <a:ext cx="140220" cy="201185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9309" y="6155602"/>
            <a:ext cx="140220" cy="201185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47731" y="1602328"/>
            <a:ext cx="140220" cy="20118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84994" y="6143795"/>
            <a:ext cx="140220" cy="20118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84994" y="6171459"/>
            <a:ext cx="140220" cy="201185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02917" y="6135407"/>
            <a:ext cx="189675" cy="123701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60542" y="2511219"/>
            <a:ext cx="229566" cy="166957"/>
          </a:xfrm>
          <a:prstGeom prst="rect">
            <a:avLst/>
          </a:prstGeom>
        </p:spPr>
      </p:pic>
      <p:pic>
        <p:nvPicPr>
          <p:cNvPr id="32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969636" y="2741099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71616" y="6194564"/>
            <a:ext cx="188992" cy="152413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98461" y="6155603"/>
            <a:ext cx="140220" cy="201185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73990" y="1602329"/>
            <a:ext cx="140220" cy="201185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63648" y="5079856"/>
            <a:ext cx="140220" cy="20118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34266" y="4692164"/>
            <a:ext cx="140220" cy="201185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8541" y="5128843"/>
            <a:ext cx="140220" cy="201185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424DE58C-F73B-41DE-A60D-B123799600D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723228" y="1487977"/>
            <a:ext cx="292633" cy="323116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9B036F18-F3FE-4E66-91FB-100C84A1DB7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381357" y="1472556"/>
            <a:ext cx="292633" cy="323116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9968B703-77E7-42DE-A71D-574A195508B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353319" y="5778752"/>
            <a:ext cx="292633" cy="329213"/>
          </a:xfrm>
          <a:prstGeom prst="rect">
            <a:avLst/>
          </a:prstGeom>
        </p:spPr>
      </p:pic>
      <p:pic>
        <p:nvPicPr>
          <p:cNvPr id="42" name="Image 41">
            <a:extLst>
              <a:ext uri="{FF2B5EF4-FFF2-40B4-BE49-F238E27FC236}">
                <a16:creationId xmlns:a16="http://schemas.microsoft.com/office/drawing/2014/main" id="{3067694F-4E88-440E-A178-2507709FDBF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05478" y="2383191"/>
            <a:ext cx="292633" cy="3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3690</TotalTime>
  <Words>149</Words>
  <Application>Microsoft Office PowerPoint</Application>
  <PresentationFormat>Grand écran</PresentationFormat>
  <Paragraphs>98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Algerian</vt:lpstr>
      <vt:lpstr>Arial</vt:lpstr>
      <vt:lpstr>Calibri</vt:lpstr>
      <vt:lpstr>Calibri Light</vt:lpstr>
      <vt:lpstr>Century Schoolbook</vt:lpstr>
      <vt:lpstr>Thème Office</vt:lpstr>
      <vt:lpstr>Menu du 26 février au 1er Mars 2024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du on du titre</dc:title>
  <dc:creator>Cantine</dc:creator>
  <cp:lastModifiedBy>Cantine</cp:lastModifiedBy>
  <cp:revision>142</cp:revision>
  <cp:lastPrinted>2022-10-14T12:10:24Z</cp:lastPrinted>
  <dcterms:created xsi:type="dcterms:W3CDTF">2020-02-11T10:53:19Z</dcterms:created>
  <dcterms:modified xsi:type="dcterms:W3CDTF">2024-02-21T09:11:06Z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