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8" r:id="rId1"/>
  </p:sldMasterIdLst>
  <p:sldIdLst>
    <p:sldId id="256" r:id="rId2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FF6600"/>
    <a:srgbClr val="3AB0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12/06/2026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5679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12/06/2026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89516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12/06/2026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59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12/06/2026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21035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12/06/2026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00773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12/06/2026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603768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12/06/2026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69944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12/06/2026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22126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12/06/2026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39014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12/06/2026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68630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12/06/2026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9823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12/06/2026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90562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12/06/2026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84308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12/06/2026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40787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12/06/2026</a:t>
            </a:fld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84983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12/06/2026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06099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12/06/2026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25486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191C272-B624-4882-A778-5D292486F1B2}" type="datetimeFigureOut">
              <a:rPr lang="fr-FR" smtClean="0"/>
              <a:t>12/06/2026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050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  <p:sldLayoutId id="2147483820" r:id="rId12"/>
    <p:sldLayoutId id="2147483821" r:id="rId13"/>
    <p:sldLayoutId id="2147483822" r:id="rId14"/>
    <p:sldLayoutId id="2147483823" r:id="rId15"/>
    <p:sldLayoutId id="2147483824" r:id="rId16"/>
    <p:sldLayoutId id="214748382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5.jpeg"/><Relationship Id="rId18" Type="http://schemas.openxmlformats.org/officeDocument/2006/relationships/image" Target="../media/image20.jpeg"/><Relationship Id="rId26" Type="http://schemas.openxmlformats.org/officeDocument/2006/relationships/image" Target="../media/image28.png"/><Relationship Id="rId39" Type="http://schemas.openxmlformats.org/officeDocument/2006/relationships/image" Target="../media/image40.png"/><Relationship Id="rId21" Type="http://schemas.openxmlformats.org/officeDocument/2006/relationships/image" Target="../media/image23.png"/><Relationship Id="rId34" Type="http://schemas.openxmlformats.org/officeDocument/2006/relationships/hyperlink" Target="https://freepngimg.com/png/47415-smiley-hd-png-download-free" TargetMode="External"/><Relationship Id="rId42" Type="http://schemas.openxmlformats.org/officeDocument/2006/relationships/image" Target="../media/image43.png"/><Relationship Id="rId7" Type="http://schemas.openxmlformats.org/officeDocument/2006/relationships/image" Target="../media/image9.png"/><Relationship Id="rId2" Type="http://schemas.openxmlformats.org/officeDocument/2006/relationships/image" Target="../media/image4.jpg"/><Relationship Id="rId16" Type="http://schemas.openxmlformats.org/officeDocument/2006/relationships/image" Target="../media/image18.jpeg"/><Relationship Id="rId20" Type="http://schemas.openxmlformats.org/officeDocument/2006/relationships/image" Target="../media/image22.jpeg"/><Relationship Id="rId29" Type="http://schemas.openxmlformats.org/officeDocument/2006/relationships/image" Target="../media/image31.png"/><Relationship Id="rId41" Type="http://schemas.openxmlformats.org/officeDocument/2006/relationships/image" Target="../media/image4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24" Type="http://schemas.openxmlformats.org/officeDocument/2006/relationships/image" Target="../media/image26.png"/><Relationship Id="rId32" Type="http://schemas.openxmlformats.org/officeDocument/2006/relationships/image" Target="../media/image34.png"/><Relationship Id="rId37" Type="http://schemas.openxmlformats.org/officeDocument/2006/relationships/image" Target="../media/image38.png"/><Relationship Id="rId40" Type="http://schemas.openxmlformats.org/officeDocument/2006/relationships/image" Target="../media/image41.png"/><Relationship Id="rId5" Type="http://schemas.openxmlformats.org/officeDocument/2006/relationships/image" Target="../media/image7.jpeg"/><Relationship Id="rId15" Type="http://schemas.openxmlformats.org/officeDocument/2006/relationships/image" Target="../media/image17.jpeg"/><Relationship Id="rId23" Type="http://schemas.openxmlformats.org/officeDocument/2006/relationships/image" Target="../media/image25.jpeg"/><Relationship Id="rId28" Type="http://schemas.openxmlformats.org/officeDocument/2006/relationships/image" Target="../media/image30.png"/><Relationship Id="rId36" Type="http://schemas.openxmlformats.org/officeDocument/2006/relationships/image" Target="../media/image37.png"/><Relationship Id="rId10" Type="http://schemas.openxmlformats.org/officeDocument/2006/relationships/image" Target="../media/image12.png"/><Relationship Id="rId19" Type="http://schemas.openxmlformats.org/officeDocument/2006/relationships/image" Target="../media/image21.jpeg"/><Relationship Id="rId31" Type="http://schemas.openxmlformats.org/officeDocument/2006/relationships/image" Target="../media/image33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jpeg"/><Relationship Id="rId22" Type="http://schemas.openxmlformats.org/officeDocument/2006/relationships/image" Target="../media/image24.jpeg"/><Relationship Id="rId27" Type="http://schemas.openxmlformats.org/officeDocument/2006/relationships/image" Target="../media/image29.png"/><Relationship Id="rId30" Type="http://schemas.openxmlformats.org/officeDocument/2006/relationships/image" Target="../media/image32.png"/><Relationship Id="rId35" Type="http://schemas.openxmlformats.org/officeDocument/2006/relationships/image" Target="../media/image36.png"/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12" Type="http://schemas.openxmlformats.org/officeDocument/2006/relationships/image" Target="../media/image14.jpeg"/><Relationship Id="rId17" Type="http://schemas.openxmlformats.org/officeDocument/2006/relationships/image" Target="../media/image19.jpeg"/><Relationship Id="rId25" Type="http://schemas.openxmlformats.org/officeDocument/2006/relationships/image" Target="../media/image27.png"/><Relationship Id="rId33" Type="http://schemas.openxmlformats.org/officeDocument/2006/relationships/image" Target="../media/image35.png"/><Relationship Id="rId38" Type="http://schemas.openxmlformats.org/officeDocument/2006/relationships/image" Target="../media/image3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919391"/>
            <a:ext cx="11685055" cy="340363"/>
          </a:xfrm>
        </p:spPr>
        <p:txBody>
          <a:bodyPr>
            <a:normAutofit fontScale="90000"/>
          </a:bodyPr>
          <a:lstStyle/>
          <a:p>
            <a:br>
              <a:rPr lang="fr-FR" sz="3200" b="1" dirty="0"/>
            </a:br>
            <a:br>
              <a:rPr lang="fr-FR" sz="3200" b="1" dirty="0"/>
            </a:br>
            <a:br>
              <a:rPr lang="fr-FR" sz="3200" b="1" dirty="0"/>
            </a:br>
            <a:r>
              <a:rPr lang="fr-FR" sz="3200" b="1" dirty="0">
                <a:solidFill>
                  <a:schemeClr val="bg1"/>
                </a:solidFill>
              </a:rPr>
              <a:t>                 </a:t>
            </a:r>
            <a:r>
              <a:rPr lang="fr-FR" sz="3200" b="1" dirty="0"/>
              <a:t> </a:t>
            </a:r>
            <a:r>
              <a:rPr lang="fr-FR" sz="1600" b="1" dirty="0">
                <a:solidFill>
                  <a:srgbClr val="FF0000"/>
                </a:solidFill>
              </a:rPr>
              <a:t>                                                                                </a:t>
            </a:r>
            <a:br>
              <a:rPr lang="fr-FR" sz="2000" b="1" dirty="0">
                <a:solidFill>
                  <a:srgbClr val="C00000"/>
                </a:solidFill>
              </a:rPr>
            </a:br>
            <a:r>
              <a:rPr lang="fr-FR" sz="2000" b="1" dirty="0">
                <a:solidFill>
                  <a:srgbClr val="C00000"/>
                </a:solidFill>
              </a:rPr>
              <a:t>         </a:t>
            </a:r>
            <a:r>
              <a:rPr lang="fr-FR" sz="1200" b="1" i="1" dirty="0">
                <a:solidFill>
                  <a:srgbClr val="C00000"/>
                </a:solidFill>
                <a:latin typeface="Forte" panose="03060902040502070203" pitchFamily="66" charset="0"/>
              </a:rPr>
              <a:t>B = </a:t>
            </a:r>
            <a:r>
              <a:rPr lang="fr-FR" sz="1800" b="1" i="1" dirty="0">
                <a:solidFill>
                  <a:srgbClr val="C00000"/>
                </a:solidFill>
                <a:latin typeface="Forte" panose="03060902040502070203" pitchFamily="66" charset="0"/>
              </a:rPr>
              <a:t> </a:t>
            </a:r>
            <a:r>
              <a:rPr lang="fr-FR" sz="1600" b="1" dirty="0">
                <a:solidFill>
                  <a:srgbClr val="C00000"/>
                </a:solidFill>
              </a:rPr>
              <a:t>origine de barbentane                    </a:t>
            </a:r>
            <a:r>
              <a:rPr lang="fr-FR" sz="1800" b="1" dirty="0"/>
              <a:t>Semaine n°26 du 22 au 26 juin 2026</a:t>
            </a:r>
            <a:endParaRPr lang="fr-FR" sz="1800" b="1" dirty="0">
              <a:highlight>
                <a:srgbClr val="00FF00"/>
              </a:highligh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4244957"/>
            <a:ext cx="9144000" cy="1169362"/>
          </a:xfrm>
        </p:spPr>
        <p:txBody>
          <a:bodyPr>
            <a:normAutofit/>
          </a:bodyPr>
          <a:lstStyle/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7445162"/>
              </p:ext>
            </p:extLst>
          </p:nvPr>
        </p:nvGraphicFramePr>
        <p:xfrm>
          <a:off x="0" y="1320973"/>
          <a:ext cx="12192001" cy="35269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17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2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27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146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601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92657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Lundi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Mardi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Mercredi</a:t>
                      </a:r>
                    </a:p>
                    <a:p>
                      <a:endParaRPr lang="fr-FR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Jeudi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Vendredi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18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Crudités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1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Pâté maison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Œuf au thon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Salade verte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pizza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56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Aiguillette de poulet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pate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légumes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Blésotto au poisson</a:t>
                      </a:r>
                      <a:endParaRPr lang="fr-FR" sz="1400" b="1" i="0" dirty="0">
                        <a:solidFill>
                          <a:srgbClr val="FF66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légume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Tomate farci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riz</a:t>
                      </a:r>
                      <a:endParaRPr lang="fr-FR" sz="1400" b="1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légume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Haché de bœuf de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Barbentane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boulgour</a:t>
                      </a: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légume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Parmentier végétal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légumes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7297"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yaourt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fromage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Kiri</a:t>
                      </a: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bio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Fromage blanc</a:t>
                      </a:r>
                      <a:endParaRPr lang="fr-FR" sz="1400" b="1" dirty="0">
                        <a:solidFill>
                          <a:schemeClr val="accent6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C000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fromage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7217">
                <a:tc>
                  <a:txBody>
                    <a:bodyPr/>
                    <a:lstStyle/>
                    <a:p>
                      <a:pPr algn="l"/>
                      <a:endParaRPr lang="fr-FR" sz="1400" b="1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/>
                      <a:r>
                        <a:rPr lang="fr-FR" sz="1400" b="1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Fruit</a:t>
                      </a:r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Compote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Fruit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Compote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Fruit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8829118"/>
              </p:ext>
            </p:extLst>
          </p:nvPr>
        </p:nvGraphicFramePr>
        <p:xfrm>
          <a:off x="-29641" y="4741968"/>
          <a:ext cx="12220733" cy="24197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9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0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337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586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796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99539"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4702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Compote</a:t>
                      </a:r>
                      <a:r>
                        <a:rPr lang="fr-FR" sz="1400" baseline="0" dirty="0"/>
                        <a:t> </a:t>
                      </a:r>
                    </a:p>
                    <a:p>
                      <a:pPr algn="ctr"/>
                      <a:r>
                        <a:rPr lang="fr-FR" sz="1400" baseline="0" dirty="0"/>
                        <a:t>fromage pain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Biscuit fruit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laitage</a:t>
                      </a:r>
                    </a:p>
                    <a:p>
                      <a:pPr algn="ctr"/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Pain, confiture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 </a:t>
                      </a:r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yaourt</a:t>
                      </a:r>
                    </a:p>
                    <a:p>
                      <a:pPr algn="ctr"/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Laitage,</a:t>
                      </a:r>
                      <a:r>
                        <a:rPr lang="fr-FR" sz="14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biscuit </a:t>
                      </a:r>
                    </a:p>
                    <a:p>
                      <a:pPr algn="ctr"/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fruit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Pain, chocolat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compote</a:t>
                      </a:r>
                    </a:p>
                    <a:p>
                      <a:pPr algn="ctr"/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12641"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1" dirty="0">
                          <a:solidFill>
                            <a:srgbClr val="C00000"/>
                          </a:solidFill>
                        </a:rPr>
                        <a:t>La cuisine municipale se réserve la possibilité de modifier les menus en fonction des aléas du marché et des livraisons.</a:t>
                      </a:r>
                    </a:p>
                    <a:p>
                      <a:pPr algn="ctr"/>
                      <a:endParaRPr lang="fr-FR" sz="1200" b="1" i="1" dirty="0">
                        <a:solidFill>
                          <a:srgbClr val="C00000"/>
                        </a:solidFill>
                        <a:latin typeface="Forte" panose="0306090204050207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Trebuchet MS" panose="020B0603020202020204"/>
                          <a:ea typeface="+mn-ea"/>
                          <a:cs typeface="+mn-cs"/>
                        </a:rPr>
                        <a:t>Allergènes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Trebuchet MS" panose="020B0603020202020204"/>
                          <a:ea typeface="+mn-ea"/>
                          <a:cs typeface="+mn-cs"/>
                        </a:rPr>
                        <a:t> : 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Trebuchet MS" panose="020B0603020202020204"/>
                          <a:ea typeface="+mn-ea"/>
                          <a:cs typeface="+mn-cs"/>
                        </a:rPr>
                        <a:t>Céréales contenant du gluten, Fruits à coques, Crustacés, Céleri, Œufs, Moutarde , Poissons, Soja, Lait,  Anhydride sulfureux, Graines de sésame, Lupin, Arachides, Mollusques</a:t>
                      </a:r>
                    </a:p>
                    <a:p>
                      <a:pPr algn="ctr"/>
                      <a:endParaRPr lang="fr-FR" sz="1200" b="1" u="sng" dirty="0">
                        <a:solidFill>
                          <a:srgbClr val="0099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endParaRPr lang="fr-FR" sz="1200" b="1" kern="1200" dirty="0">
                        <a:solidFill>
                          <a:srgbClr val="0099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0782534" y="1365994"/>
            <a:ext cx="213360" cy="130758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 flipH="1">
            <a:off x="151000" y="170232"/>
            <a:ext cx="114656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800" dirty="0">
                <a:latin typeface="Segoe UI" panose="020B0502040204020203" pitchFamily="34" charset="0"/>
              </a:rPr>
              <a:t> </a:t>
            </a:r>
            <a:r>
              <a:rPr lang="fr-FR" sz="2800" dirty="0">
                <a:solidFill>
                  <a:srgbClr val="C00000"/>
                </a:solidFill>
                <a:latin typeface="Segoe UI" panose="020B0502040204020203" pitchFamily="34" charset="0"/>
              </a:rPr>
              <a:t>Menus de la crèche « </a:t>
            </a:r>
            <a:r>
              <a:rPr lang="fr-FR" sz="2400" dirty="0">
                <a:solidFill>
                  <a:srgbClr val="C00000"/>
                </a:solidFill>
                <a:latin typeface="Segoe UI" panose="020B0502040204020203" pitchFamily="34" charset="0"/>
              </a:rPr>
              <a:t>Les</a:t>
            </a:r>
            <a:r>
              <a:rPr lang="fr-FR" sz="2800" dirty="0">
                <a:solidFill>
                  <a:srgbClr val="C00000"/>
                </a:solidFill>
                <a:latin typeface="Segoe UI" panose="020B0502040204020203" pitchFamily="34" charset="0"/>
              </a:rPr>
              <a:t> Pequelets » </a:t>
            </a:r>
          </a:p>
          <a:p>
            <a:pPr algn="r"/>
            <a:r>
              <a:rPr lang="fr-FR" sz="2800" dirty="0">
                <a:solidFill>
                  <a:schemeClr val="bg1"/>
                </a:solidFill>
                <a:latin typeface="Segoe UI" panose="020B0502040204020203" pitchFamily="34" charset="0"/>
              </a:rPr>
              <a:t> </a:t>
            </a:r>
            <a:endParaRPr lang="fr-FR" sz="2800" dirty="0">
              <a:solidFill>
                <a:srgbClr val="FF0000"/>
              </a:solidFill>
            </a:endParaRPr>
          </a:p>
        </p:txBody>
      </p:sp>
      <p:pic>
        <p:nvPicPr>
          <p:cNvPr id="1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9518" y="5501208"/>
            <a:ext cx="144598" cy="201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0602" y="6076802"/>
            <a:ext cx="156589" cy="217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 descr="Un nouveau logo pour les produits AO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101" y="3852583"/>
            <a:ext cx="177346" cy="177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2418" y="3941256"/>
            <a:ext cx="137404" cy="191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839" y="3890459"/>
            <a:ext cx="153276" cy="213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8" descr="IGP : que veut dire ce sigle et pourquoi le privilégier ?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78" r="17917"/>
          <a:stretch/>
        </p:blipFill>
        <p:spPr bwMode="auto">
          <a:xfrm rot="16200000">
            <a:off x="9440425" y="6023313"/>
            <a:ext cx="196842" cy="154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7696" y="4462821"/>
            <a:ext cx="147811" cy="205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0707" y="4424484"/>
            <a:ext cx="164443" cy="228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581" y="3265529"/>
            <a:ext cx="109034" cy="211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5495" y="3026272"/>
            <a:ext cx="152487" cy="212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185" y="3006398"/>
            <a:ext cx="135430" cy="214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3559" y="3214371"/>
            <a:ext cx="128834" cy="17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6" descr="Un nouveau logo pour les produits AOP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8220" y="3929606"/>
            <a:ext cx="200646" cy="200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6" descr="Un nouveau logo pour les produits AOP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0568389" y="5983850"/>
            <a:ext cx="154213" cy="191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18" descr="Calibre De Conception De Logo De Vecteur De Ferme De Poulet Fermier  Illustration de Vecteur - Illustration du conception, étiquette: 64432395"/>
          <p:cNvPicPr>
            <a:picLocks noChangeAspect="1" noChangeArrowheads="1"/>
          </p:cNvPicPr>
          <p:nvPr/>
        </p:nvPicPr>
        <p:blipFill rotWithShape="1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39"/>
          <a:stretch/>
        </p:blipFill>
        <p:spPr bwMode="auto">
          <a:xfrm>
            <a:off x="11234361" y="5999974"/>
            <a:ext cx="222836" cy="218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615" y="2267922"/>
            <a:ext cx="127547" cy="177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Image 32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326550" flipH="1" flipV="1">
            <a:off x="9675970" y="6031780"/>
            <a:ext cx="281067" cy="14106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/>
          <p:cNvSpPr/>
          <p:nvPr/>
        </p:nvSpPr>
        <p:spPr>
          <a:xfrm>
            <a:off x="395417" y="431842"/>
            <a:ext cx="202433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1200" dirty="0">
              <a:solidFill>
                <a:srgbClr val="FF0000"/>
              </a:solidFill>
            </a:endParaRPr>
          </a:p>
        </p:txBody>
      </p:sp>
      <p:pic>
        <p:nvPicPr>
          <p:cNvPr id="3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3559" y="3207312"/>
            <a:ext cx="165728" cy="193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14" descr="L&amp;#39;écolabel public « Pêche Durable » | Ministère de l&amp;#39;Agriculture et de  l&amp;#39;Alimentation"/>
          <p:cNvPicPr>
            <a:picLocks noChangeAspect="1" noChangeArrowheads="1"/>
          </p:cNvPicPr>
          <p:nvPr/>
        </p:nvPicPr>
        <p:blipFill rotWithShape="1"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13" r="16742"/>
          <a:stretch/>
        </p:blipFill>
        <p:spPr bwMode="auto">
          <a:xfrm flipH="1">
            <a:off x="10769251" y="5968854"/>
            <a:ext cx="228094" cy="195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Image 36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2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9719" y="6021809"/>
            <a:ext cx="345109" cy="157345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Image 37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2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83536">
            <a:off x="11954071" y="6042699"/>
            <a:ext cx="169783" cy="227734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4104" y="2798331"/>
            <a:ext cx="139846" cy="194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1574035" y="6057039"/>
            <a:ext cx="109110" cy="213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8451919" y="3853878"/>
            <a:ext cx="158510" cy="213378"/>
          </a:xfrm>
          <a:prstGeom prst="rect">
            <a:avLst/>
          </a:prstGeom>
        </p:spPr>
      </p:pic>
      <p:pic>
        <p:nvPicPr>
          <p:cNvPr id="36" name="Image 35"/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11700682" y="6031403"/>
            <a:ext cx="231668" cy="152413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10320165" y="5963958"/>
            <a:ext cx="188992" cy="128027"/>
          </a:xfrm>
          <a:prstGeom prst="rect">
            <a:avLst/>
          </a:prstGeom>
        </p:spPr>
      </p:pic>
      <p:pic>
        <p:nvPicPr>
          <p:cNvPr id="45" name="Image 44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11183352" y="2821033"/>
            <a:ext cx="188992" cy="128027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8531174" y="2273041"/>
            <a:ext cx="135430" cy="192728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5397393" y="3922977"/>
            <a:ext cx="124613" cy="177334"/>
          </a:xfrm>
          <a:prstGeom prst="rect">
            <a:avLst/>
          </a:prstGeom>
        </p:spPr>
      </p:pic>
      <p:pic>
        <p:nvPicPr>
          <p:cNvPr id="46" name="Image 45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134971" y="83597"/>
            <a:ext cx="2133785" cy="798645"/>
          </a:xfrm>
          <a:prstGeom prst="rect">
            <a:avLst/>
          </a:prstGeom>
        </p:spPr>
      </p:pic>
      <p:pic>
        <p:nvPicPr>
          <p:cNvPr id="50" name="Image 49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6321764" y="2831535"/>
            <a:ext cx="225572" cy="140220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11587013" y="2860641"/>
            <a:ext cx="225572" cy="140220"/>
          </a:xfrm>
          <a:prstGeom prst="rect">
            <a:avLst/>
          </a:prstGeom>
        </p:spPr>
      </p:pic>
      <p:pic>
        <p:nvPicPr>
          <p:cNvPr id="54" name="Image 53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8771346" y="2866178"/>
            <a:ext cx="225572" cy="140220"/>
          </a:xfrm>
          <a:prstGeom prst="rect">
            <a:avLst/>
          </a:prstGeom>
        </p:spPr>
      </p:pic>
      <p:pic>
        <p:nvPicPr>
          <p:cNvPr id="48" name="Image 47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9978454" y="5934291"/>
            <a:ext cx="286537" cy="323116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8562439" y="2712573"/>
            <a:ext cx="339510" cy="239755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10339628" y="2923876"/>
            <a:ext cx="201407" cy="359616"/>
          </a:xfrm>
          <a:prstGeom prst="rect">
            <a:avLst/>
          </a:prstGeom>
        </p:spPr>
      </p:pic>
      <p:pic>
        <p:nvPicPr>
          <p:cNvPr id="57" name="Image 56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8191360" y="2127377"/>
            <a:ext cx="281161" cy="323745"/>
          </a:xfrm>
          <a:prstGeom prst="rect">
            <a:avLst/>
          </a:prstGeom>
        </p:spPr>
      </p:pic>
      <p:pic>
        <p:nvPicPr>
          <p:cNvPr id="58" name="Image 57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9944159" y="5963958"/>
            <a:ext cx="361501" cy="201423"/>
          </a:xfrm>
          <a:prstGeom prst="rect">
            <a:avLst/>
          </a:prstGeom>
        </p:spPr>
      </p:pic>
      <p:pic>
        <p:nvPicPr>
          <p:cNvPr id="60" name="Image 59"/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11023920" y="6012318"/>
            <a:ext cx="160965" cy="160965"/>
          </a:xfrm>
          <a:prstGeom prst="rect">
            <a:avLst/>
          </a:prstGeom>
        </p:spPr>
      </p:pic>
      <p:pic>
        <p:nvPicPr>
          <p:cNvPr id="67" name="Image 66">
            <a:extLst>
              <a:ext uri="{FF2B5EF4-FFF2-40B4-BE49-F238E27FC236}">
                <a16:creationId xmlns:a16="http://schemas.microsoft.com/office/drawing/2014/main" id="{C290A276-38B1-45B4-96B1-C921CF9C6E27}"/>
              </a:ext>
            </a:extLst>
          </p:cNvPr>
          <p:cNvPicPr>
            <a:picLocks noChangeAspect="1"/>
          </p:cNvPicPr>
          <p:nvPr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4"/>
              </a:ext>
            </a:extLst>
          </a:blip>
          <a:stretch>
            <a:fillRect/>
          </a:stretch>
        </p:blipFill>
        <p:spPr>
          <a:xfrm>
            <a:off x="2163884" y="895302"/>
            <a:ext cx="906689" cy="510768"/>
          </a:xfrm>
          <a:prstGeom prst="rect">
            <a:avLst/>
          </a:prstGeom>
        </p:spPr>
      </p:pic>
      <p:pic>
        <p:nvPicPr>
          <p:cNvPr id="62" name="Image 61">
            <a:extLst>
              <a:ext uri="{FF2B5EF4-FFF2-40B4-BE49-F238E27FC236}">
                <a16:creationId xmlns:a16="http://schemas.microsoft.com/office/drawing/2014/main" id="{160F5F33-D9D2-47F0-B6D1-79B7F59EE901}"/>
              </a:ext>
            </a:extLst>
          </p:cNvPr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1688003" y="2842997"/>
            <a:ext cx="188992" cy="128027"/>
          </a:xfrm>
          <a:prstGeom prst="rect">
            <a:avLst/>
          </a:prstGeom>
        </p:spPr>
      </p:pic>
      <p:pic>
        <p:nvPicPr>
          <p:cNvPr id="64" name="Image 63">
            <a:extLst>
              <a:ext uri="{FF2B5EF4-FFF2-40B4-BE49-F238E27FC236}">
                <a16:creationId xmlns:a16="http://schemas.microsoft.com/office/drawing/2014/main" id="{879AD69D-4B60-4B24-AAC8-A5D43593CDC1}"/>
              </a:ext>
            </a:extLst>
          </p:cNvPr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5982544" y="2842997"/>
            <a:ext cx="226912" cy="115970"/>
          </a:xfrm>
          <a:prstGeom prst="rect">
            <a:avLst/>
          </a:prstGeom>
        </p:spPr>
      </p:pic>
      <p:pic>
        <p:nvPicPr>
          <p:cNvPr id="66" name="Image 65">
            <a:extLst>
              <a:ext uri="{FF2B5EF4-FFF2-40B4-BE49-F238E27FC236}">
                <a16:creationId xmlns:a16="http://schemas.microsoft.com/office/drawing/2014/main" id="{8307678F-3B01-426C-A787-F88D2219CCCC}"/>
              </a:ext>
            </a:extLst>
          </p:cNvPr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3087898" y="3023635"/>
            <a:ext cx="160981" cy="196118"/>
          </a:xfrm>
          <a:prstGeom prst="rect">
            <a:avLst/>
          </a:prstGeom>
        </p:spPr>
      </p:pic>
      <p:pic>
        <p:nvPicPr>
          <p:cNvPr id="68" name="Image 67">
            <a:extLst>
              <a:ext uri="{FF2B5EF4-FFF2-40B4-BE49-F238E27FC236}">
                <a16:creationId xmlns:a16="http://schemas.microsoft.com/office/drawing/2014/main" id="{91443F51-BD43-4942-B36E-864DAE26324D}"/>
              </a:ext>
            </a:extLst>
          </p:cNvPr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8070707" y="3215622"/>
            <a:ext cx="112424" cy="213378"/>
          </a:xfrm>
          <a:prstGeom prst="rect">
            <a:avLst/>
          </a:prstGeom>
        </p:spPr>
      </p:pic>
      <p:pic>
        <p:nvPicPr>
          <p:cNvPr id="49" name="Image 48">
            <a:extLst>
              <a:ext uri="{FF2B5EF4-FFF2-40B4-BE49-F238E27FC236}">
                <a16:creationId xmlns:a16="http://schemas.microsoft.com/office/drawing/2014/main" id="{6B7D0548-0D12-48F4-8C5C-F5EF0AFBB4D9}"/>
              </a:ext>
            </a:extLst>
          </p:cNvPr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9180546" y="2812107"/>
            <a:ext cx="207282" cy="140221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74A5AAA2-E760-4A04-829C-FD34634E98B6}"/>
              </a:ext>
            </a:extLst>
          </p:cNvPr>
          <p:cNvPicPr>
            <a:picLocks noChangeAspect="1"/>
          </p:cNvPicPr>
          <p:nvPr/>
        </p:nvPicPr>
        <p:blipFill>
          <a:blip r:embed="rId39"/>
          <a:stretch>
            <a:fillRect/>
          </a:stretch>
        </p:blipFill>
        <p:spPr>
          <a:xfrm>
            <a:off x="1351460" y="5920675"/>
            <a:ext cx="1066892" cy="682811"/>
          </a:xfrm>
          <a:prstGeom prst="rect">
            <a:avLst/>
          </a:prstGeom>
        </p:spPr>
      </p:pic>
      <p:pic>
        <p:nvPicPr>
          <p:cNvPr id="25" name="Image 24">
            <a:extLst>
              <a:ext uri="{FF2B5EF4-FFF2-40B4-BE49-F238E27FC236}">
                <a16:creationId xmlns:a16="http://schemas.microsoft.com/office/drawing/2014/main" id="{F78889AC-60C9-4A72-9EB2-A39846EA2910}"/>
              </a:ext>
            </a:extLst>
          </p:cNvPr>
          <p:cNvPicPr>
            <a:picLocks noChangeAspect="1"/>
          </p:cNvPicPr>
          <p:nvPr/>
        </p:nvPicPr>
        <p:blipFill>
          <a:blip r:embed="rId40"/>
          <a:stretch>
            <a:fillRect/>
          </a:stretch>
        </p:blipFill>
        <p:spPr>
          <a:xfrm>
            <a:off x="9465868" y="6010066"/>
            <a:ext cx="152413" cy="195089"/>
          </a:xfrm>
          <a:prstGeom prst="rect">
            <a:avLst/>
          </a:prstGeom>
        </p:spPr>
      </p:pic>
      <p:pic>
        <p:nvPicPr>
          <p:cNvPr id="41" name="Image 40">
            <a:extLst>
              <a:ext uri="{FF2B5EF4-FFF2-40B4-BE49-F238E27FC236}">
                <a16:creationId xmlns:a16="http://schemas.microsoft.com/office/drawing/2014/main" id="{3264EBE1-10CB-4010-A336-101FE6A2F053}"/>
              </a:ext>
            </a:extLst>
      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9497051" y="6019255"/>
            <a:ext cx="143620" cy="113034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41725BA7-2041-4901-9BC8-339C8A1F0EE9}"/>
              </a:ext>
            </a:extLst>
      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8191360" y="3010774"/>
            <a:ext cx="158510" cy="195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679127"/>
      </p:ext>
    </p:extLst>
  </p:cSld>
  <p:clrMapOvr>
    <a:masterClrMapping/>
  </p:clrMapOvr>
</p:sld>
</file>

<file path=ppt/theme/theme1.xml><?xml version="1.0" encoding="utf-8"?>
<a:theme xmlns:a="http://schemas.openxmlformats.org/drawingml/2006/main" name="Ronds dans l’eau">
  <a:themeElements>
    <a:clrScheme name="Ronds dans l’eau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Ronds dans l’eau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onds dans l’eau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TM04033925[[fn=Ronds dans l’eau]]</Template>
  <TotalTime>36617</TotalTime>
  <Words>163</Words>
  <Application>Microsoft Office PowerPoint</Application>
  <PresentationFormat>Grand écran</PresentationFormat>
  <Paragraphs>64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Calibri Light</vt:lpstr>
      <vt:lpstr>Forte</vt:lpstr>
      <vt:lpstr>Segoe UI</vt:lpstr>
      <vt:lpstr>Trebuchet MS</vt:lpstr>
      <vt:lpstr>Tw Cen MT</vt:lpstr>
      <vt:lpstr>Ronds dans l’eau</vt:lpstr>
      <vt:lpstr>                                                                                                               B =  origine de barbentane                    Semaine n°26 du 22 au 26 juin 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Menu crèche</dc:title>
  <dc:creator>Cantine</dc:creator>
  <cp:lastModifiedBy>Cantine</cp:lastModifiedBy>
  <cp:revision>738</cp:revision>
  <cp:lastPrinted>2026-05-11T05:39:32Z</cp:lastPrinted>
  <dcterms:created xsi:type="dcterms:W3CDTF">2021-08-24T06:31:05Z</dcterms:created>
  <dcterms:modified xsi:type="dcterms:W3CDTF">2026-06-12T11:49:14Z</dcterms:modified>
</cp:coreProperties>
</file>