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6600"/>
    <a:srgbClr val="3AB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71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667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79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489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75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7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1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97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45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359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1C272-B624-4882-A778-5D292486F1B2}" type="datetimeFigureOut">
              <a:rPr lang="fr-FR" smtClean="0"/>
              <a:t>04/07/2025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AE3AF1D-99A3-4A7B-8301-D2094B07A768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79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26" Type="http://schemas.openxmlformats.org/officeDocument/2006/relationships/image" Target="../media/image26.jpeg"/><Relationship Id="rId39" Type="http://schemas.openxmlformats.org/officeDocument/2006/relationships/image" Target="../media/image38.png"/><Relationship Id="rId21" Type="http://schemas.openxmlformats.org/officeDocument/2006/relationships/image" Target="../media/image21.jpeg"/><Relationship Id="rId34" Type="http://schemas.openxmlformats.org/officeDocument/2006/relationships/image" Target="../media/image34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29" Type="http://schemas.openxmlformats.org/officeDocument/2006/relationships/image" Target="../media/image29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24" Type="http://schemas.openxmlformats.org/officeDocument/2006/relationships/image" Target="../media/image24.jpeg"/><Relationship Id="rId32" Type="http://schemas.openxmlformats.org/officeDocument/2006/relationships/image" Target="../media/image32.png"/><Relationship Id="rId37" Type="http://schemas.openxmlformats.org/officeDocument/2006/relationships/hyperlink" Target="https://freepngimg.com/png/47415-smiley-hd-png-download-free" TargetMode="External"/><Relationship Id="rId40" Type="http://schemas.openxmlformats.org/officeDocument/2006/relationships/image" Target="../media/image39.pn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23" Type="http://schemas.openxmlformats.org/officeDocument/2006/relationships/image" Target="../media/image23.jpe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10" Type="http://schemas.openxmlformats.org/officeDocument/2006/relationships/image" Target="../media/image10.png"/><Relationship Id="rId19" Type="http://schemas.openxmlformats.org/officeDocument/2006/relationships/image" Target="../media/image19.jpeg"/><Relationship Id="rId31" Type="http://schemas.openxmlformats.org/officeDocument/2006/relationships/image" Target="../media/image31.pn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5" Type="http://schemas.openxmlformats.org/officeDocument/2006/relationships/image" Target="../media/image25.jpeg"/><Relationship Id="rId33" Type="http://schemas.openxmlformats.org/officeDocument/2006/relationships/image" Target="../media/image33.png"/><Relationship Id="rId38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24037"/>
            <a:ext cx="11685055" cy="635718"/>
          </a:xfrm>
        </p:spPr>
        <p:txBody>
          <a:bodyPr>
            <a:normAutofit fontScale="90000"/>
          </a:bodyPr>
          <a:lstStyle/>
          <a:p>
            <a:br>
              <a:rPr lang="fr-FR" sz="3200" b="1" dirty="0"/>
            </a:br>
            <a:br>
              <a:rPr lang="fr-FR" sz="3200" b="1" dirty="0"/>
            </a:br>
            <a:br>
              <a:rPr lang="fr-FR" sz="3200" b="1" dirty="0"/>
            </a:br>
            <a:r>
              <a:rPr lang="fr-FR" sz="3200" b="1" dirty="0">
                <a:solidFill>
                  <a:schemeClr val="bg1"/>
                </a:solidFill>
              </a:rPr>
              <a:t>                 </a:t>
            </a:r>
            <a:r>
              <a:rPr lang="fr-FR" sz="3200" b="1" dirty="0"/>
              <a:t> </a:t>
            </a:r>
            <a:r>
              <a:rPr lang="fr-FR" sz="1600" b="1" dirty="0">
                <a:solidFill>
                  <a:srgbClr val="FF0000"/>
                </a:solidFill>
              </a:rPr>
              <a:t>                                                                                </a:t>
            </a:r>
            <a:br>
              <a:rPr lang="fr-FR" sz="2000" b="1" dirty="0">
                <a:solidFill>
                  <a:srgbClr val="C00000"/>
                </a:solidFill>
              </a:rPr>
            </a:br>
            <a:r>
              <a:rPr lang="fr-FR" sz="2000" b="1" dirty="0">
                <a:solidFill>
                  <a:srgbClr val="C00000"/>
                </a:solidFill>
              </a:rPr>
              <a:t>         </a:t>
            </a:r>
            <a:r>
              <a:rPr lang="fr-FR" sz="1200" b="1" i="1" dirty="0">
                <a:solidFill>
                  <a:srgbClr val="C00000"/>
                </a:solidFill>
                <a:latin typeface="Forte" panose="03060902040502070203" pitchFamily="66" charset="0"/>
              </a:rPr>
              <a:t>B = </a:t>
            </a:r>
            <a:r>
              <a:rPr lang="fr-FR" sz="1800" b="1" i="1" dirty="0">
                <a:solidFill>
                  <a:srgbClr val="C00000"/>
                </a:solidFill>
                <a:latin typeface="Forte" panose="03060902040502070203" pitchFamily="66" charset="0"/>
              </a:rPr>
              <a:t> </a:t>
            </a:r>
            <a:r>
              <a:rPr lang="fr-FR" sz="1600" b="1" dirty="0">
                <a:solidFill>
                  <a:srgbClr val="C00000"/>
                </a:solidFill>
              </a:rPr>
              <a:t>origine de barbentane                    </a:t>
            </a:r>
            <a:r>
              <a:rPr lang="fr-FR" sz="1800" b="1" dirty="0"/>
              <a:t>Semaine n° 28 du 07 au 11 juillet 2025</a:t>
            </a:r>
            <a:endParaRPr lang="fr-FR" sz="1800" b="1" dirty="0">
              <a:highlight>
                <a:srgbClr val="00FF00"/>
              </a:highligh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244957"/>
            <a:ext cx="9144000" cy="1169362"/>
          </a:xfrm>
        </p:spPr>
        <p:txBody>
          <a:bodyPr>
            <a:normAutofit/>
          </a:bodyPr>
          <a:lstStyle/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400738"/>
              </p:ext>
            </p:extLst>
          </p:nvPr>
        </p:nvGraphicFramePr>
        <p:xfrm>
          <a:off x="-64150" y="1285900"/>
          <a:ext cx="12161452" cy="3501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7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1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lundi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Mercredi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6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FF6600"/>
                          </a:solidFill>
                        </a:rPr>
                        <a:t>Salade de tomate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Crudités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Taboulé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Œuf mayonnaise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Radis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7763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Pate façon bolognaise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végétarienne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i="0" u="none" baseline="0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Sauté de bœuf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chemeClr val="tx1"/>
                          </a:solidFill>
                        </a:rPr>
                        <a:t>Gnocchis</a:t>
                      </a:r>
                    </a:p>
                    <a:p>
                      <a:pPr algn="l"/>
                      <a:r>
                        <a:rPr lang="fr-FR" sz="1200" b="1" i="0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Filet de poisson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Gratin de courgette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Pomme de terre sautées</a:t>
                      </a:r>
                      <a:endParaRPr lang="fr-FR" sz="1200" b="1" dirty="0">
                        <a:solidFill>
                          <a:srgbClr val="FF66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Filet de poulet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Purée de carotte</a:t>
                      </a: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boulgour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chemeClr val="tx1"/>
                          </a:solidFill>
                        </a:rPr>
                        <a:t>Terrine de poisson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FF6600"/>
                          </a:solidFill>
                        </a:rPr>
                        <a:t>riz</a:t>
                      </a:r>
                    </a:p>
                    <a:p>
                      <a:pPr algn="l"/>
                      <a:r>
                        <a:rPr lang="fr-FR" sz="1200" b="1" u="none" baseline="0" dirty="0">
                          <a:solidFill>
                            <a:srgbClr val="009900"/>
                          </a:solidFill>
                        </a:rPr>
                        <a:t>légume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5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FF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Kiri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bio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Fromage blanc</a:t>
                      </a:r>
                      <a:endParaRPr lang="fr-FR" sz="1200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rgbClr val="C00000"/>
                          </a:solidFill>
                        </a:rPr>
                        <a:t>fromage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568"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rgbClr val="009900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fr-FR" sz="1200" b="1" dirty="0">
                          <a:solidFill>
                            <a:schemeClr val="tx1"/>
                          </a:solidFill>
                        </a:rPr>
                        <a:t>Fruit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705566"/>
              </p:ext>
            </p:extLst>
          </p:nvPr>
        </p:nvGraphicFramePr>
        <p:xfrm>
          <a:off x="-93791" y="4807741"/>
          <a:ext cx="12220733" cy="2065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2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6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811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295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Goûter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016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  <a:r>
                        <a:rPr lang="fr-FR" sz="1200" baseline="0" dirty="0"/>
                        <a:t> </a:t>
                      </a:r>
                    </a:p>
                    <a:p>
                      <a:pPr algn="ctr"/>
                      <a:r>
                        <a:rPr lang="fr-FR" sz="1200" baseline="0" dirty="0"/>
                        <a:t>fromage pain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fruit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laitage</a:t>
                      </a:r>
                    </a:p>
                    <a:p>
                      <a:pPr algn="ctr"/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Pain, confiture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 </a:t>
                      </a: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yaourt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Laitage,</a:t>
                      </a:r>
                      <a:r>
                        <a:rPr lang="fr-FR" sz="1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biscuit </a:t>
                      </a:r>
                    </a:p>
                    <a:p>
                      <a:pPr algn="ctr"/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</a:rPr>
                        <a:t>Pain, chocolat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rgbClr val="009900"/>
                          </a:solidFill>
                        </a:rPr>
                        <a:t>compote</a:t>
                      </a:r>
                    </a:p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8022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>
                          <a:solidFill>
                            <a:srgbClr val="C00000"/>
                          </a:solidFill>
                        </a:rPr>
                        <a:t>La cuisine municipale se réserve la possibilité de modifier les menus en fonction des aléas du marché et des livraisons.</a:t>
                      </a:r>
                    </a:p>
                    <a:p>
                      <a:pPr algn="ctr"/>
                      <a:endParaRPr lang="fr-FR" sz="1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C00000"/>
                        </a:solidFill>
                        <a:latin typeface="Forte" panose="03060902040502070203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u="sng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fr-FR" sz="1200" b="1" kern="1200" dirty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73310" y="1250347"/>
            <a:ext cx="213360" cy="13075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flipH="1">
            <a:off x="151000" y="170232"/>
            <a:ext cx="11465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sz="2800" dirty="0">
                <a:latin typeface="Segoe UI" panose="020B0502040204020203" pitchFamily="34" charset="0"/>
              </a:rPr>
              <a:t> 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Menus de la crèche « </a:t>
            </a:r>
            <a:r>
              <a:rPr lang="fr-FR" sz="2400" dirty="0">
                <a:solidFill>
                  <a:srgbClr val="C00000"/>
                </a:solidFill>
                <a:latin typeface="Segoe UI" panose="020B0502040204020203" pitchFamily="34" charset="0"/>
              </a:rPr>
              <a:t>Les</a:t>
            </a:r>
            <a:r>
              <a:rPr lang="fr-FR" sz="2800" dirty="0">
                <a:solidFill>
                  <a:srgbClr val="C00000"/>
                </a:solidFill>
                <a:latin typeface="Segoe UI" panose="020B0502040204020203" pitchFamily="34" charset="0"/>
              </a:rPr>
              <a:t> Pequelets » </a:t>
            </a:r>
          </a:p>
          <a:p>
            <a:pPr algn="r"/>
            <a:r>
              <a:rPr lang="fr-FR" sz="2800" dirty="0">
                <a:solidFill>
                  <a:schemeClr val="bg1"/>
                </a:solidFill>
                <a:latin typeface="Segoe UI" panose="020B0502040204020203" pitchFamily="34" charset="0"/>
              </a:rPr>
              <a:t> </a:t>
            </a:r>
            <a:endParaRPr lang="fr-FR" sz="2800" dirty="0">
              <a:solidFill>
                <a:srgbClr val="FF0000"/>
              </a:solidFill>
            </a:endParaRPr>
          </a:p>
        </p:txBody>
      </p:sp>
      <p:pic>
        <p:nvPicPr>
          <p:cNvPr id="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27" y="6218180"/>
            <a:ext cx="164497" cy="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937" y="5452810"/>
            <a:ext cx="144598" cy="20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24" y="3816691"/>
            <a:ext cx="156589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Un nouveau logo pour les produits AO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833" y="3785468"/>
            <a:ext cx="177346" cy="1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14" y="3819825"/>
            <a:ext cx="137404" cy="19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90" y="3821298"/>
            <a:ext cx="153276" cy="21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IGP : que veut dire ce sigle et pourquoi le privilégier ?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7917"/>
          <a:stretch/>
        </p:blipFill>
        <p:spPr bwMode="auto">
          <a:xfrm rot="16200000">
            <a:off x="9422373" y="6247432"/>
            <a:ext cx="196842" cy="15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174" y="4306322"/>
            <a:ext cx="147811" cy="20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5294" y="6220385"/>
            <a:ext cx="240873" cy="20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02" y="4352379"/>
            <a:ext cx="164443" cy="228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083" y="6214995"/>
            <a:ext cx="151860" cy="211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7" y="3800856"/>
            <a:ext cx="152487" cy="21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438" y="2808516"/>
            <a:ext cx="135430" cy="21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280" y="2161569"/>
            <a:ext cx="128834" cy="17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Le label rouge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468" y="6243491"/>
            <a:ext cx="232756" cy="15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Un nouveau logo pour les produits AO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2554" y="3785468"/>
            <a:ext cx="200646" cy="20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Un nouveau logo pour les produits AO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8261">
            <a:off x="9986203" y="2940002"/>
            <a:ext cx="196608" cy="187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Calibre De Conception De Logo De Vecteur De Ferme De Poulet Fermier  Illustration de Vecteur - Illustration du conception, étiquette: 64432395"/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39"/>
          <a:stretch/>
        </p:blipFill>
        <p:spPr bwMode="auto">
          <a:xfrm>
            <a:off x="9016473" y="6233963"/>
            <a:ext cx="222836" cy="21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2944" y="2973544"/>
            <a:ext cx="127547" cy="17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2814">
            <a:off x="7343414" y="6191311"/>
            <a:ext cx="311900" cy="1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102" y="6174964"/>
            <a:ext cx="273564" cy="2131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6550" flipH="1" flipV="1">
            <a:off x="7362540" y="6192784"/>
            <a:ext cx="281067" cy="1410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395417" y="431842"/>
            <a:ext cx="93190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FF0000"/>
              </a:solidFill>
            </a:endParaRPr>
          </a:p>
        </p:txBody>
      </p:sp>
      <p:pic>
        <p:nvPicPr>
          <p:cNvPr id="34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251" y="2098459"/>
            <a:ext cx="184606" cy="21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L&amp;#39;écolabel public « Pêche Durable » | Ministère de l&amp;#39;Agriculture et de  l&amp;#39;Alimentation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3" r="16742"/>
          <a:stretch/>
        </p:blipFill>
        <p:spPr bwMode="auto">
          <a:xfrm flipH="1">
            <a:off x="8502322" y="6226180"/>
            <a:ext cx="228094" cy="19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648" y="2148401"/>
            <a:ext cx="345109" cy="157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526FED77-4824-4369-B69F-65CDBD0BDB3D}"/>
              </a:ext>
            </a:extLst>
          </p:cNvPr>
          <p:cNvPicPr/>
          <p:nvPr/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83536">
            <a:off x="1380158" y="2179571"/>
            <a:ext cx="308638" cy="157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156" y="2160571"/>
            <a:ext cx="139846" cy="194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Identifier vos produits biologiques | Ecocert France - Organisme de  contrôle et de certification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838" y="5436226"/>
            <a:ext cx="159203" cy="21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Image 42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8402333" y="3753565"/>
            <a:ext cx="158510" cy="213378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9619482" y="6211661"/>
            <a:ext cx="231668" cy="152413"/>
          </a:xfrm>
          <a:prstGeom prst="rect">
            <a:avLst/>
          </a:prstGeom>
        </p:spPr>
      </p:pic>
      <p:pic>
        <p:nvPicPr>
          <p:cNvPr id="44" name="Image 43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8837995" y="2776693"/>
            <a:ext cx="188992" cy="128027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911196" y="6208606"/>
            <a:ext cx="188992" cy="128027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6016576" y="2994634"/>
            <a:ext cx="135430" cy="192728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5351434" y="3785468"/>
            <a:ext cx="124613" cy="177334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34971" y="83597"/>
            <a:ext cx="2133785" cy="798645"/>
          </a:xfrm>
          <a:prstGeom prst="rect">
            <a:avLst/>
          </a:prstGeom>
        </p:spPr>
      </p:pic>
      <p:pic>
        <p:nvPicPr>
          <p:cNvPr id="47" name="Image 46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929565" y="6215372"/>
            <a:ext cx="188992" cy="128027"/>
          </a:xfrm>
          <a:prstGeom prst="rect">
            <a:avLst/>
          </a:prstGeom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126523" y="2165526"/>
            <a:ext cx="225572" cy="140220"/>
          </a:xfrm>
          <a:prstGeom prst="rect">
            <a:avLst/>
          </a:prstGeom>
        </p:spPr>
      </p:pic>
      <p:pic>
        <p:nvPicPr>
          <p:cNvPr id="51" name="Image 50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8512944" y="2779402"/>
            <a:ext cx="225572" cy="140220"/>
          </a:xfrm>
          <a:prstGeom prst="rect">
            <a:avLst/>
          </a:prstGeom>
        </p:spPr>
      </p:pic>
      <p:pic>
        <p:nvPicPr>
          <p:cNvPr id="52" name="Image 51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3847749" y="2810300"/>
            <a:ext cx="225572" cy="140220"/>
          </a:xfrm>
          <a:prstGeom prst="rect">
            <a:avLst/>
          </a:prstGeom>
        </p:spPr>
      </p:pic>
      <p:pic>
        <p:nvPicPr>
          <p:cNvPr id="53" name="Image 52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2244737" y="5675935"/>
            <a:ext cx="165998" cy="202225"/>
          </a:xfrm>
          <a:prstGeom prst="rect">
            <a:avLst/>
          </a:prstGeom>
        </p:spPr>
      </p:pic>
      <p:pic>
        <p:nvPicPr>
          <p:cNvPr id="54" name="Image 53"/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5658234" y="2165526"/>
            <a:ext cx="225572" cy="14022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7594817" y="6145234"/>
            <a:ext cx="286537" cy="323116"/>
          </a:xfrm>
          <a:prstGeom prst="rect">
            <a:avLst/>
          </a:prstGeom>
        </p:spPr>
      </p:pic>
      <p:pic>
        <p:nvPicPr>
          <p:cNvPr id="55" name="Image 54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7543468" y="6198452"/>
            <a:ext cx="339510" cy="239755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927625" y="1973749"/>
            <a:ext cx="201407" cy="416370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3333706" y="2584167"/>
            <a:ext cx="225572" cy="385053"/>
          </a:xfrm>
          <a:prstGeom prst="rect">
            <a:avLst/>
          </a:prstGeom>
        </p:spPr>
      </p:pic>
      <p:pic>
        <p:nvPicPr>
          <p:cNvPr id="58" name="Image 57"/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6117784" y="2992705"/>
            <a:ext cx="361501" cy="201423"/>
          </a:xfrm>
          <a:prstGeom prst="rect">
            <a:avLst/>
          </a:prstGeom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8732047" y="6226454"/>
            <a:ext cx="167978" cy="167978"/>
          </a:xfrm>
          <a:prstGeom prst="rect">
            <a:avLst/>
          </a:prstGeom>
        </p:spPr>
      </p:pic>
      <p:pic>
        <p:nvPicPr>
          <p:cNvPr id="60" name="Image 59"/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9248295" y="6252051"/>
            <a:ext cx="160965" cy="160965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C290A276-38B1-45B4-96B1-C921CF9C6E27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7"/>
              </a:ext>
            </a:extLst>
          </a:blip>
          <a:stretch>
            <a:fillRect/>
          </a:stretch>
        </p:blipFill>
        <p:spPr>
          <a:xfrm>
            <a:off x="69909" y="945859"/>
            <a:ext cx="906689" cy="510768"/>
          </a:xfrm>
          <a:prstGeom prst="rect">
            <a:avLst/>
          </a:prstGeom>
        </p:spPr>
      </p:pic>
      <p:pic>
        <p:nvPicPr>
          <p:cNvPr id="62" name="Image 61">
            <a:extLst>
              <a:ext uri="{FF2B5EF4-FFF2-40B4-BE49-F238E27FC236}">
                <a16:creationId xmlns:a16="http://schemas.microsoft.com/office/drawing/2014/main" id="{160F5F33-D9D2-47F0-B6D1-79B7F59EE901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7916277" y="6216434"/>
            <a:ext cx="188992" cy="128027"/>
          </a:xfrm>
          <a:prstGeom prst="rect">
            <a:avLst/>
          </a:prstGeom>
        </p:spPr>
      </p:pic>
      <p:pic>
        <p:nvPicPr>
          <p:cNvPr id="64" name="Image 63">
            <a:extLst>
              <a:ext uri="{FF2B5EF4-FFF2-40B4-BE49-F238E27FC236}">
                <a16:creationId xmlns:a16="http://schemas.microsoft.com/office/drawing/2014/main" id="{879AD69D-4B60-4B24-AAC8-A5D43593CDC1}"/>
              </a:ext>
            </a:extLst>
          </p:cNvPr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>
            <a:off x="4093209" y="2808516"/>
            <a:ext cx="293666" cy="131453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8307678F-3B01-426C-A787-F88D2219CCCC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8566852" y="2108328"/>
            <a:ext cx="175148" cy="213377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91443F51-BD43-4942-B36E-864DAE26324D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0292554" y="3161996"/>
            <a:ext cx="112424" cy="21337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3F052E83-A4E1-4DF3-B58E-483E5A8EEE36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496553" y="3817758"/>
            <a:ext cx="121931" cy="21337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CD3CF5AC-EFA8-4DA7-B95C-76CD5AFFB722}"/>
              </a:ext>
            </a:extLst>
          </p:cNvPr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7931190" y="3151399"/>
            <a:ext cx="121931" cy="213378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6B7D0548-0D12-48F4-8C5C-F5EF0AFBB4D9}"/>
              </a:ext>
            </a:extLst>
          </p:cNvPr>
          <p:cNvPicPr>
            <a:picLocks noChangeAspect="1"/>
          </p:cNvPicPr>
          <p:nvPr/>
        </p:nvPicPr>
        <p:blipFill>
          <a:blip r:embed="rId41"/>
          <a:stretch>
            <a:fillRect/>
          </a:stretch>
        </p:blipFill>
        <p:spPr>
          <a:xfrm>
            <a:off x="7907618" y="6214995"/>
            <a:ext cx="207282" cy="14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7912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34712</TotalTime>
  <Words>133</Words>
  <Application>Microsoft Office PowerPoint</Application>
  <PresentationFormat>Grand écran</PresentationFormat>
  <Paragraphs>68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Forte</vt:lpstr>
      <vt:lpstr>Gill Sans MT</vt:lpstr>
      <vt:lpstr>Segoe UI</vt:lpstr>
      <vt:lpstr>Galerie</vt:lpstr>
      <vt:lpstr>                                                                                                               B =  origine de barbentane                    Semaine n° 28 du 07 au 11 juillet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crèche</dc:title>
  <dc:creator>Cantine</dc:creator>
  <cp:lastModifiedBy>Cantine</cp:lastModifiedBy>
  <cp:revision>645</cp:revision>
  <cp:lastPrinted>2025-04-14T08:18:28Z</cp:lastPrinted>
  <dcterms:created xsi:type="dcterms:W3CDTF">2021-08-24T06:31:05Z</dcterms:created>
  <dcterms:modified xsi:type="dcterms:W3CDTF">2025-07-04T06:04:09Z</dcterms:modified>
</cp:coreProperties>
</file>