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3AB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17/07/2025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71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17/07/2025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66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17/07/2025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79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17/07/2025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89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17/07/2025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75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17/07/2025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78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17/07/2025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21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17/07/2025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979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17/07/2025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17/07/2025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45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191C272-B624-4882-A778-5D292486F1B2}" type="datetimeFigureOut">
              <a:rPr lang="fr-FR" smtClean="0"/>
              <a:t>17/07/2025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359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1C272-B624-4882-A778-5D292486F1B2}" type="datetimeFigureOut">
              <a:rPr lang="fr-FR" smtClean="0"/>
              <a:t>17/07/2025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79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image" Target="../media/image18.jpeg"/><Relationship Id="rId26" Type="http://schemas.openxmlformats.org/officeDocument/2006/relationships/image" Target="../media/image26.jpeg"/><Relationship Id="rId39" Type="http://schemas.openxmlformats.org/officeDocument/2006/relationships/image" Target="../media/image38.png"/><Relationship Id="rId21" Type="http://schemas.openxmlformats.org/officeDocument/2006/relationships/image" Target="../media/image21.jpeg"/><Relationship Id="rId34" Type="http://schemas.openxmlformats.org/officeDocument/2006/relationships/image" Target="../media/image34.png"/><Relationship Id="rId42" Type="http://schemas.openxmlformats.org/officeDocument/2006/relationships/image" Target="../media/image41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6" Type="http://schemas.openxmlformats.org/officeDocument/2006/relationships/image" Target="../media/image16.jpeg"/><Relationship Id="rId20" Type="http://schemas.openxmlformats.org/officeDocument/2006/relationships/image" Target="../media/image20.jpeg"/><Relationship Id="rId29" Type="http://schemas.openxmlformats.org/officeDocument/2006/relationships/image" Target="../media/image29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24" Type="http://schemas.openxmlformats.org/officeDocument/2006/relationships/image" Target="../media/image24.jpe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40" Type="http://schemas.openxmlformats.org/officeDocument/2006/relationships/image" Target="../media/image39.png"/><Relationship Id="rId5" Type="http://schemas.openxmlformats.org/officeDocument/2006/relationships/image" Target="../media/image5.png"/><Relationship Id="rId15" Type="http://schemas.openxmlformats.org/officeDocument/2006/relationships/image" Target="../media/image15.jpeg"/><Relationship Id="rId23" Type="http://schemas.openxmlformats.org/officeDocument/2006/relationships/image" Target="../media/image23.jpe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10" Type="http://schemas.openxmlformats.org/officeDocument/2006/relationships/image" Target="../media/image10.png"/><Relationship Id="rId19" Type="http://schemas.openxmlformats.org/officeDocument/2006/relationships/image" Target="../media/image19.jpeg"/><Relationship Id="rId31" Type="http://schemas.openxmlformats.org/officeDocument/2006/relationships/image" Target="../media/image31.pn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jpeg"/><Relationship Id="rId22" Type="http://schemas.openxmlformats.org/officeDocument/2006/relationships/image" Target="../media/image22.jpeg"/><Relationship Id="rId27" Type="http://schemas.openxmlformats.org/officeDocument/2006/relationships/image" Target="../media/image27.jpe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12" Type="http://schemas.openxmlformats.org/officeDocument/2006/relationships/image" Target="../media/image12.png"/><Relationship Id="rId17" Type="http://schemas.openxmlformats.org/officeDocument/2006/relationships/image" Target="../media/image17.jpeg"/><Relationship Id="rId25" Type="http://schemas.openxmlformats.org/officeDocument/2006/relationships/image" Target="../media/image25.jpeg"/><Relationship Id="rId33" Type="http://schemas.openxmlformats.org/officeDocument/2006/relationships/image" Target="../media/image33.png"/><Relationship Id="rId38" Type="http://schemas.openxmlformats.org/officeDocument/2006/relationships/hyperlink" Target="https://freepngimg.com/png/47415-smiley-hd-png-download-fre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624037"/>
            <a:ext cx="11685055" cy="635718"/>
          </a:xfrm>
        </p:spPr>
        <p:txBody>
          <a:bodyPr>
            <a:normAutofit fontScale="90000"/>
          </a:bodyPr>
          <a:lstStyle/>
          <a:p>
            <a:br>
              <a:rPr lang="fr-FR" sz="3200" b="1" dirty="0"/>
            </a:br>
            <a:br>
              <a:rPr lang="fr-FR" sz="3200" b="1" dirty="0"/>
            </a:br>
            <a:br>
              <a:rPr lang="fr-FR" sz="3200" b="1" dirty="0"/>
            </a:br>
            <a:r>
              <a:rPr lang="fr-FR" sz="3200" b="1" dirty="0">
                <a:solidFill>
                  <a:schemeClr val="bg1"/>
                </a:solidFill>
              </a:rPr>
              <a:t>                 </a:t>
            </a:r>
            <a:r>
              <a:rPr lang="fr-FR" sz="3200" b="1" dirty="0"/>
              <a:t> </a:t>
            </a:r>
            <a:r>
              <a:rPr lang="fr-FR" sz="1600" b="1" dirty="0">
                <a:solidFill>
                  <a:srgbClr val="FF0000"/>
                </a:solidFill>
              </a:rPr>
              <a:t>                                                                                </a:t>
            </a:r>
            <a:br>
              <a:rPr lang="fr-FR" sz="2000" b="1" dirty="0">
                <a:solidFill>
                  <a:srgbClr val="C00000"/>
                </a:solidFill>
              </a:rPr>
            </a:br>
            <a:r>
              <a:rPr lang="fr-FR" sz="2000" b="1" dirty="0">
                <a:solidFill>
                  <a:srgbClr val="C00000"/>
                </a:solidFill>
              </a:rPr>
              <a:t>         </a:t>
            </a:r>
            <a:r>
              <a:rPr lang="fr-FR" sz="1200" b="1" i="1" dirty="0">
                <a:solidFill>
                  <a:srgbClr val="C00000"/>
                </a:solidFill>
                <a:latin typeface="Forte" panose="03060902040502070203" pitchFamily="66" charset="0"/>
              </a:rPr>
              <a:t>B = </a:t>
            </a:r>
            <a:r>
              <a:rPr lang="fr-FR" sz="1800" b="1" i="1" dirty="0">
                <a:solidFill>
                  <a:srgbClr val="C00000"/>
                </a:solidFill>
                <a:latin typeface="Forte" panose="03060902040502070203" pitchFamily="66" charset="0"/>
              </a:rPr>
              <a:t> </a:t>
            </a:r>
            <a:r>
              <a:rPr lang="fr-FR" sz="1600" b="1" dirty="0">
                <a:solidFill>
                  <a:srgbClr val="C00000"/>
                </a:solidFill>
              </a:rPr>
              <a:t>origine de barbentane                    </a:t>
            </a:r>
            <a:r>
              <a:rPr lang="fr-FR" sz="1800" b="1" dirty="0"/>
              <a:t>Semaine n° 30  du 21 au 25 juillet 2025</a:t>
            </a:r>
            <a:endParaRPr lang="fr-FR" sz="1800" b="1" dirty="0">
              <a:highlight>
                <a:srgbClr val="00FF00"/>
              </a:highligh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4957"/>
            <a:ext cx="9144000" cy="1169362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794673"/>
              </p:ext>
            </p:extLst>
          </p:nvPr>
        </p:nvGraphicFramePr>
        <p:xfrm>
          <a:off x="0" y="1285434"/>
          <a:ext cx="12161452" cy="3608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0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0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7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6335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Mardi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Mercredi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Jeudi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Vacances!!!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vamos a la playa!!!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FF66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Crudités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Soupe froide tomate concombre,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croutons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Salade mexicaine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Salade verte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nem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7763"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Pate à la tomate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Jambon braisé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i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i="0" u="none" baseline="0" dirty="0">
                          <a:solidFill>
                            <a:schemeClr val="tx1"/>
                          </a:solidFill>
                        </a:rPr>
                        <a:t>Dahl de lentilles corail et pdt</a:t>
                      </a:r>
                    </a:p>
                    <a:p>
                      <a:pPr algn="l"/>
                      <a:r>
                        <a:rPr lang="fr-FR" sz="1200" b="1" i="0" u="none" baseline="0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Fish and chips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Couscous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boulette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 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u="none" baseline="0" dirty="0">
                          <a:solidFill>
                            <a:schemeClr val="tx1"/>
                          </a:solidFill>
                        </a:rPr>
                        <a:t>Sauté de poulet</a:t>
                      </a:r>
                    </a:p>
                    <a:p>
                      <a:pPr algn="l"/>
                      <a:r>
                        <a:rPr lang="fr-FR" sz="1200" b="1" u="none" baseline="0" dirty="0">
                          <a:solidFill>
                            <a:schemeClr val="tx1"/>
                          </a:solidFill>
                        </a:rPr>
                        <a:t>nouille</a:t>
                      </a:r>
                    </a:p>
                    <a:p>
                      <a:pPr algn="l"/>
                      <a:r>
                        <a:rPr lang="fr-FR" sz="1200" b="1" u="none" baseline="0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FF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Kiri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bio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Fromage blanc</a:t>
                      </a:r>
                      <a:endParaRPr lang="fr-FR" sz="1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C0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568"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837756"/>
              </p:ext>
            </p:extLst>
          </p:nvPr>
        </p:nvGraphicFramePr>
        <p:xfrm>
          <a:off x="-59281" y="4615745"/>
          <a:ext cx="12220733" cy="2065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4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6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81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295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01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  <a:r>
                        <a:rPr lang="fr-FR" sz="1200" baseline="0" dirty="0"/>
                        <a:t> </a:t>
                      </a:r>
                    </a:p>
                    <a:p>
                      <a:pPr algn="ctr"/>
                      <a:r>
                        <a:rPr lang="fr-FR" sz="1200" baseline="0" dirty="0"/>
                        <a:t>fromage pain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fruit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laitage</a:t>
                      </a:r>
                    </a:p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Pain, confiture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Laitage,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Pain, chocolat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8022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>
                          <a:solidFill>
                            <a:srgbClr val="C00000"/>
                          </a:solidFill>
                        </a:rPr>
                        <a:t>La cuisine municipale se réserve la possibilité de modifier les menus en fonction des aléas du marché et des livraisons.</a:t>
                      </a:r>
                    </a:p>
                    <a:p>
                      <a:pPr algn="ctr"/>
                      <a:endParaRPr lang="fr-FR" sz="1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90C226"/>
                        </a:buClr>
                        <a:buSzPct val="80000"/>
                        <a:buFont typeface="Wingdings 3" charset="2"/>
                        <a:buNone/>
                        <a:tabLst/>
                        <a:defRPr/>
                      </a:pPr>
                      <a:r>
                        <a:rPr kumimoji="0" lang="fr-FR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Allergènes</a:t>
                      </a:r>
                      <a:r>
                        <a:rPr kumimoji="0" lang="fr-FR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: </a:t>
                      </a:r>
                      <a:r>
                        <a:rPr kumimoji="0" lang="fr-FR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Céréales contenant du gluten, Fruits à coques, Crustacés, Céleri, Œufs, Moutarde , Poissons, Soja, Lait,  Anhydride sulfureux, Graines de sésame, Lupin, Arachides, Mollusques</a:t>
                      </a:r>
                    </a:p>
                    <a:p>
                      <a:pPr algn="ctr"/>
                      <a:endParaRPr lang="fr-FR" sz="1200" b="1" i="1" dirty="0">
                        <a:solidFill>
                          <a:srgbClr val="C00000"/>
                        </a:solidFill>
                        <a:latin typeface="Forte" panose="03060902040502070203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u="sng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fr-FR" sz="1200" b="1" kern="1200" dirty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45665" y="1234817"/>
            <a:ext cx="213360" cy="13075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H="1">
            <a:off x="151000" y="170232"/>
            <a:ext cx="114656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800" dirty="0">
                <a:latin typeface="Segoe UI" panose="020B0502040204020203" pitchFamily="34" charset="0"/>
              </a:rPr>
              <a:t> 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Menus de la crèche « </a:t>
            </a:r>
            <a:r>
              <a:rPr lang="fr-FR" sz="2400" dirty="0">
                <a:solidFill>
                  <a:srgbClr val="C00000"/>
                </a:solidFill>
                <a:latin typeface="Segoe UI" panose="020B0502040204020203" pitchFamily="34" charset="0"/>
              </a:rPr>
              <a:t>Les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 Pequelets » </a:t>
            </a:r>
          </a:p>
          <a:p>
            <a:pPr algn="r"/>
            <a:r>
              <a:rPr lang="fr-FR" sz="2800" dirty="0">
                <a:solidFill>
                  <a:schemeClr val="bg1"/>
                </a:solidFill>
                <a:latin typeface="Segoe UI" panose="020B0502040204020203" pitchFamily="34" charset="0"/>
              </a:rPr>
              <a:t> </a:t>
            </a:r>
            <a:endParaRPr lang="fr-FR" sz="2800" dirty="0">
              <a:solidFill>
                <a:srgbClr val="FF0000"/>
              </a:solidFill>
            </a:endParaRPr>
          </a:p>
        </p:txBody>
      </p:sp>
      <p:pic>
        <p:nvPicPr>
          <p:cNvPr id="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84524" y="6218180"/>
            <a:ext cx="57508" cy="22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937" y="5452810"/>
            <a:ext cx="144598" cy="20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24" y="3816691"/>
            <a:ext cx="156589" cy="2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Un nouveau logo pour les produits AO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833" y="3785468"/>
            <a:ext cx="177346" cy="1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714" y="3819825"/>
            <a:ext cx="137404" cy="19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90" y="3821298"/>
            <a:ext cx="153276" cy="21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 rot="16200000">
            <a:off x="9422373" y="6247432"/>
            <a:ext cx="196842" cy="15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172" y="4417230"/>
            <a:ext cx="147811" cy="20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8505294" y="6220385"/>
            <a:ext cx="240873" cy="205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402" y="4352379"/>
            <a:ext cx="164443" cy="22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898" y="6185996"/>
            <a:ext cx="109034" cy="21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07" y="3800856"/>
            <a:ext cx="152487" cy="21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59" y="2752966"/>
            <a:ext cx="204741" cy="227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167" y="2228982"/>
            <a:ext cx="128834" cy="17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Le label rouge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8468" y="6243491"/>
            <a:ext cx="232756" cy="15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Un nouveau logo pour les produits AO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2554" y="3785468"/>
            <a:ext cx="200646" cy="20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Un nouveau logo pour les produits AO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8261">
            <a:off x="8136768" y="6169466"/>
            <a:ext cx="196608" cy="187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Calibre De Conception De Logo De Vecteur De Ferme De Poulet Fermier  Illustration de Vecteur - Illustration du conception, étiquette: 64432395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9"/>
          <a:stretch/>
        </p:blipFill>
        <p:spPr bwMode="auto">
          <a:xfrm>
            <a:off x="9016473" y="6233963"/>
            <a:ext cx="222836" cy="21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2180" y="3281199"/>
            <a:ext cx="127547" cy="17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2814">
            <a:off x="7343414" y="6191311"/>
            <a:ext cx="311900" cy="1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102" y="6174964"/>
            <a:ext cx="273564" cy="213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6550" flipH="1" flipV="1">
            <a:off x="7362540" y="6192784"/>
            <a:ext cx="281067" cy="1410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395417" y="431842"/>
            <a:ext cx="93190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dirty="0">
              <a:solidFill>
                <a:srgbClr val="FF0000"/>
              </a:solidFill>
            </a:endParaRPr>
          </a:p>
        </p:txBody>
      </p:sp>
      <p:pic>
        <p:nvPicPr>
          <p:cNvPr id="3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302" y="2888190"/>
            <a:ext cx="184606" cy="21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8502322" y="6226180"/>
            <a:ext cx="228094" cy="19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755" y="6197424"/>
            <a:ext cx="345109" cy="157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3536">
            <a:off x="1380158" y="2179571"/>
            <a:ext cx="308638" cy="157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109" y="2156616"/>
            <a:ext cx="139846" cy="194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38" y="5436226"/>
            <a:ext cx="159203" cy="2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408342" y="3846185"/>
            <a:ext cx="158510" cy="21337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9619482" y="6211661"/>
            <a:ext cx="231668" cy="15241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8021554" y="3071792"/>
            <a:ext cx="188992" cy="12802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7911196" y="6208606"/>
            <a:ext cx="188992" cy="12802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928380" y="3090603"/>
            <a:ext cx="135430" cy="192728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5477269" y="3801944"/>
            <a:ext cx="124613" cy="177334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34971" y="83597"/>
            <a:ext cx="2133785" cy="79864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7929565" y="6215372"/>
            <a:ext cx="188992" cy="128027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8481588" y="2827730"/>
            <a:ext cx="225572" cy="14022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4465149" y="2810370"/>
            <a:ext cx="225572" cy="140220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6947383" y="2015074"/>
            <a:ext cx="225572" cy="140220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3063810" y="2328401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3720111" y="2161591"/>
            <a:ext cx="339510" cy="239755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672471" y="2059167"/>
            <a:ext cx="201407" cy="416370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534289" y="3161996"/>
            <a:ext cx="334405" cy="385053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8013089" y="2099747"/>
            <a:ext cx="361501" cy="201423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8732047" y="6226454"/>
            <a:ext cx="167978" cy="167978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8755500" y="6235599"/>
            <a:ext cx="160965" cy="160965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C290A276-38B1-45B4-96B1-C921CF9C6E27}"/>
              </a:ext>
            </a:extLst>
          </p:cNvPr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8"/>
              </a:ext>
            </a:extLst>
          </a:blip>
          <a:stretch>
            <a:fillRect/>
          </a:stretch>
        </p:blipFill>
        <p:spPr>
          <a:xfrm>
            <a:off x="69909" y="945859"/>
            <a:ext cx="906689" cy="510768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160F5F33-D9D2-47F0-B6D1-79B7F59EE901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7916277" y="6216434"/>
            <a:ext cx="188992" cy="128027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879AD69D-4B60-4B24-AAC8-A5D43593CDC1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 flipV="1">
            <a:off x="1207902" y="3131032"/>
            <a:ext cx="293666" cy="72891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8307678F-3B01-426C-A787-F88D2219CCCC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8566852" y="2108328"/>
            <a:ext cx="175148" cy="213377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91443F51-BD43-4942-B36E-864DAE26324D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10292554" y="3234859"/>
            <a:ext cx="112424" cy="213378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F052E83-A4E1-4DF3-B58E-483E5A8EEE36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1496553" y="3817758"/>
            <a:ext cx="121931" cy="213378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6B7D0548-0D12-48F4-8C5C-F5EF0AFBB4D9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10872741" y="2897840"/>
            <a:ext cx="207282" cy="14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7912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35044</TotalTime>
  <Words>178</Words>
  <Application>Microsoft Office PowerPoint</Application>
  <PresentationFormat>Grand écran</PresentationFormat>
  <Paragraphs>70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Forte</vt:lpstr>
      <vt:lpstr>Gill Sans MT</vt:lpstr>
      <vt:lpstr>Segoe UI</vt:lpstr>
      <vt:lpstr>Trebuchet MS</vt:lpstr>
      <vt:lpstr>Wingdings 3</vt:lpstr>
      <vt:lpstr>Galerie</vt:lpstr>
      <vt:lpstr>                                                                                                               B =  origine de barbentane                    Semaine n° 30  du 21 au 25 juillet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crèche</dc:title>
  <dc:creator>Cantine</dc:creator>
  <cp:lastModifiedBy>Cantine</cp:lastModifiedBy>
  <cp:revision>653</cp:revision>
  <cp:lastPrinted>2025-04-14T08:18:28Z</cp:lastPrinted>
  <dcterms:created xsi:type="dcterms:W3CDTF">2021-08-24T06:31:05Z</dcterms:created>
  <dcterms:modified xsi:type="dcterms:W3CDTF">2025-07-17T12:27:51Z</dcterms:modified>
</cp:coreProperties>
</file>