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6600"/>
    <a:srgbClr val="3AB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5679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9516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59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2103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0077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0376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9944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212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9014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8630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9823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0562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4308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0787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4983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6099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5486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91C272-B624-4882-A778-5D292486F1B2}" type="datetimeFigureOut">
              <a:rPr lang="fr-FR" smtClean="0"/>
              <a:t>22/07/2026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50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26" Type="http://schemas.openxmlformats.org/officeDocument/2006/relationships/image" Target="../media/image28.png"/><Relationship Id="rId39" Type="http://schemas.openxmlformats.org/officeDocument/2006/relationships/image" Target="../media/image40.png"/><Relationship Id="rId21" Type="http://schemas.openxmlformats.org/officeDocument/2006/relationships/image" Target="../media/image23.png"/><Relationship Id="rId34" Type="http://schemas.openxmlformats.org/officeDocument/2006/relationships/image" Target="../media/image3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29" Type="http://schemas.openxmlformats.org/officeDocument/2006/relationships/image" Target="../media/image31.png"/><Relationship Id="rId41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7.png"/><Relationship Id="rId10" Type="http://schemas.openxmlformats.org/officeDocument/2006/relationships/image" Target="../media/image12.png"/><Relationship Id="rId19" Type="http://schemas.openxmlformats.org/officeDocument/2006/relationships/image" Target="../media/image21.jpe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6.png"/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png"/><Relationship Id="rId33" Type="http://schemas.openxmlformats.org/officeDocument/2006/relationships/hyperlink" Target="https://freepngimg.com/png/47415-smiley-hd-png-download-free" TargetMode="External"/><Relationship Id="rId38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919391"/>
            <a:ext cx="11685055" cy="340363"/>
          </a:xfrm>
        </p:spPr>
        <p:txBody>
          <a:bodyPr>
            <a:normAutofit fontScale="90000"/>
          </a:bodyPr>
          <a:lstStyle/>
          <a:p>
            <a:br>
              <a:rPr lang="fr-FR" sz="3200" b="1" dirty="0"/>
            </a:br>
            <a:br>
              <a:rPr lang="fr-FR" sz="3200" b="1" dirty="0"/>
            </a:br>
            <a:br>
              <a:rPr lang="fr-FR" sz="3200" b="1" dirty="0"/>
            </a:br>
            <a:r>
              <a:rPr lang="fr-FR" sz="3200" b="1" dirty="0">
                <a:solidFill>
                  <a:schemeClr val="bg1"/>
                </a:solidFill>
              </a:rPr>
              <a:t>                 </a:t>
            </a:r>
            <a:r>
              <a:rPr lang="fr-FR" sz="3200" b="1" dirty="0"/>
              <a:t> </a:t>
            </a:r>
            <a:r>
              <a:rPr lang="fr-FR" sz="1600" b="1" dirty="0">
                <a:solidFill>
                  <a:srgbClr val="FF0000"/>
                </a:solidFill>
              </a:rPr>
              <a:t>                                                                                </a:t>
            </a:r>
            <a:br>
              <a:rPr lang="fr-FR" sz="2000" b="1" dirty="0">
                <a:solidFill>
                  <a:srgbClr val="C00000"/>
                </a:solidFill>
              </a:rPr>
            </a:br>
            <a:r>
              <a:rPr lang="fr-FR" sz="2000" b="1" dirty="0">
                <a:solidFill>
                  <a:srgbClr val="C00000"/>
                </a:solidFill>
              </a:rPr>
              <a:t>         </a:t>
            </a:r>
            <a:r>
              <a:rPr lang="fr-FR" sz="1200" b="1" i="1" dirty="0">
                <a:solidFill>
                  <a:srgbClr val="C00000"/>
                </a:solidFill>
                <a:latin typeface="Forte" panose="03060902040502070203" pitchFamily="66" charset="0"/>
              </a:rPr>
              <a:t>B = </a:t>
            </a:r>
            <a:r>
              <a:rPr lang="fr-FR" sz="1800" b="1" i="1" dirty="0">
                <a:solidFill>
                  <a:srgbClr val="C00000"/>
                </a:solidFill>
                <a:latin typeface="Forte" panose="03060902040502070203" pitchFamily="66" charset="0"/>
              </a:rPr>
              <a:t> </a:t>
            </a:r>
            <a:r>
              <a:rPr lang="fr-FR" sz="1600" b="1" dirty="0">
                <a:solidFill>
                  <a:srgbClr val="C00000"/>
                </a:solidFill>
              </a:rPr>
              <a:t>origine de barbentane                    </a:t>
            </a:r>
            <a:r>
              <a:rPr lang="fr-FR" sz="1800" b="1" dirty="0"/>
              <a:t>Semaine n°</a:t>
            </a:r>
            <a:r>
              <a:rPr lang="fr-FR" sz="1600" b="1" dirty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31 du 27 au 31 </a:t>
            </a:r>
            <a:r>
              <a:rPr lang="fr-FR" sz="1800" b="1" dirty="0"/>
              <a:t>juillet 2026</a:t>
            </a:r>
            <a:endParaRPr lang="fr-FR" sz="1800" b="1" dirty="0">
              <a:highlight>
                <a:srgbClr val="00FF00"/>
              </a:highligh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244957"/>
            <a:ext cx="9144000" cy="1169362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509528"/>
              </p:ext>
            </p:extLst>
          </p:nvPr>
        </p:nvGraphicFramePr>
        <p:xfrm>
          <a:off x="-25637" y="1320973"/>
          <a:ext cx="12217638" cy="347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2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4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01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2657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Lundi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Mardi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Mercredi</a:t>
                      </a:r>
                    </a:p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Jeudi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Vendredi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1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Houmous sur crouton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FF66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sardine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Melon </a:t>
                      </a: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 jambon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Salade mixte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Salade verte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6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Rizotto aux légumes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Chipolatas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Pdt sautés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poisson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boulgour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Sauté de veau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polenta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Lasagne aux </a:t>
                      </a: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aubergines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297"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yaourt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Kiri</a:t>
                      </a: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bio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 blanc</a:t>
                      </a:r>
                      <a:endParaRPr lang="fr-FR" sz="1400" b="1" dirty="0">
                        <a:solidFill>
                          <a:schemeClr val="accent6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C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217">
                <a:tc>
                  <a:txBody>
                    <a:bodyPr/>
                    <a:lstStyle/>
                    <a:p>
                      <a:pPr algn="l"/>
                      <a:endParaRPr lang="fr-FR" sz="14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Compote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Compote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829118"/>
              </p:ext>
            </p:extLst>
          </p:nvPr>
        </p:nvGraphicFramePr>
        <p:xfrm>
          <a:off x="-29641" y="4741968"/>
          <a:ext cx="12220733" cy="2419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3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8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796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953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702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Compote</a:t>
                      </a:r>
                      <a:r>
                        <a:rPr lang="fr-FR" sz="1400" baseline="0" dirty="0"/>
                        <a:t> </a:t>
                      </a:r>
                    </a:p>
                    <a:p>
                      <a:pPr algn="ctr"/>
                      <a:r>
                        <a:rPr lang="fr-FR" sz="1400" baseline="0" dirty="0"/>
                        <a:t>fromage pain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Biscuit fruit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laitage</a:t>
                      </a:r>
                    </a:p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Pain, confiture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 </a:t>
                      </a: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yaourt</a:t>
                      </a:r>
                    </a:p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Laitage,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biscuit 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fruit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Pain, chocolat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compote</a:t>
                      </a:r>
                    </a:p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641"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dirty="0">
                          <a:solidFill>
                            <a:srgbClr val="C00000"/>
                          </a:solidFill>
                        </a:rPr>
                        <a:t>La cuisine municipale se réserve la possibilité de modifier les menus en fonction des aléas du marché et des livraisons.</a:t>
                      </a:r>
                    </a:p>
                    <a:p>
                      <a:pPr algn="ctr"/>
                      <a:endParaRPr lang="fr-FR" sz="1200" b="1" i="1" dirty="0">
                        <a:solidFill>
                          <a:srgbClr val="C00000"/>
                        </a:solidFill>
                        <a:latin typeface="Forte" panose="030609020405020702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Allergènes</a:t>
                      </a: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 : </a:t>
                      </a: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Céréales contenant du gluten, Fruits à coques, Crustacés, Céleri, Œufs, Moutarde , Poissons, Soja, Lait,  Anhydride sulfureux, Graines de sésame, Lupin, Arachides, Mollusques</a:t>
                      </a:r>
                    </a:p>
                    <a:p>
                      <a:pPr algn="ctr"/>
                      <a:endParaRPr lang="fr-FR" sz="1200" b="1" u="sng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fr-FR" sz="1200" b="1" kern="1200" dirty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4018" y="1334213"/>
            <a:ext cx="213360" cy="13075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flipH="1">
            <a:off x="151000" y="170232"/>
            <a:ext cx="114656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latin typeface="Segoe UI" panose="020B0502040204020203" pitchFamily="34" charset="0"/>
              </a:rPr>
              <a:t> </a:t>
            </a:r>
            <a:r>
              <a:rPr lang="fr-FR" sz="2800" dirty="0">
                <a:solidFill>
                  <a:srgbClr val="C00000"/>
                </a:solidFill>
                <a:latin typeface="Segoe UI" panose="020B0502040204020203" pitchFamily="34" charset="0"/>
              </a:rPr>
              <a:t>Menus de la crèche « </a:t>
            </a:r>
            <a:r>
              <a:rPr lang="fr-FR" sz="2400" dirty="0">
                <a:solidFill>
                  <a:srgbClr val="C00000"/>
                </a:solidFill>
                <a:latin typeface="Segoe UI" panose="020B0502040204020203" pitchFamily="34" charset="0"/>
              </a:rPr>
              <a:t>Les</a:t>
            </a:r>
            <a:r>
              <a:rPr lang="fr-FR" sz="2800" dirty="0">
                <a:solidFill>
                  <a:srgbClr val="C00000"/>
                </a:solidFill>
                <a:latin typeface="Segoe UI" panose="020B0502040204020203" pitchFamily="34" charset="0"/>
              </a:rPr>
              <a:t> Pequelets » </a:t>
            </a:r>
          </a:p>
          <a:p>
            <a:pPr algn="r"/>
            <a:r>
              <a:rPr lang="fr-FR" sz="2800" dirty="0">
                <a:solidFill>
                  <a:schemeClr val="bg1"/>
                </a:solidFill>
                <a:latin typeface="Segoe UI" panose="020B0502040204020203" pitchFamily="34" charset="0"/>
              </a:rPr>
              <a:t>  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1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518" y="5501208"/>
            <a:ext cx="144598" cy="20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0602" y="6076802"/>
            <a:ext cx="156589" cy="21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Un nouveau logo pour les produits AO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101" y="3852583"/>
            <a:ext cx="177346" cy="17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418" y="3941256"/>
            <a:ext cx="137404" cy="19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39" y="3890459"/>
            <a:ext cx="153276" cy="21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IGP : que veut dire ce sigle et pourquoi le privilégier ?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917"/>
          <a:stretch/>
        </p:blipFill>
        <p:spPr bwMode="auto">
          <a:xfrm rot="16200000">
            <a:off x="9440425" y="6023313"/>
            <a:ext cx="196842" cy="15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696" y="4462821"/>
            <a:ext cx="147811" cy="20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707" y="4424484"/>
            <a:ext cx="164443" cy="22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161" y="2804189"/>
            <a:ext cx="109034" cy="21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453" y="5961273"/>
            <a:ext cx="152487" cy="21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68" y="2996331"/>
            <a:ext cx="135430" cy="21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843" y="3018703"/>
            <a:ext cx="128834" cy="17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Un nouveau logo pour les produits AO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220" y="3929606"/>
            <a:ext cx="200646" cy="20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Un nouveau logo pour les produits AO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568389" y="5983850"/>
            <a:ext cx="154213" cy="19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8" descr="Calibre De Conception De Logo De Vecteur De Ferme De Poulet Fermier  Illustration de Vecteur - Illustration du conception, étiquette: 64432395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9"/>
          <a:stretch/>
        </p:blipFill>
        <p:spPr bwMode="auto">
          <a:xfrm>
            <a:off x="11234361" y="5999974"/>
            <a:ext cx="222836" cy="21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808" y="6087319"/>
            <a:ext cx="127547" cy="17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26550" flipH="1" flipV="1">
            <a:off x="6195167" y="2305499"/>
            <a:ext cx="281067" cy="1410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395417" y="431842"/>
            <a:ext cx="20243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200" dirty="0">
              <a:solidFill>
                <a:srgbClr val="FF0000"/>
              </a:solidFill>
            </a:endParaRPr>
          </a:p>
        </p:txBody>
      </p:sp>
      <p:pic>
        <p:nvPicPr>
          <p:cNvPr id="3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168" y="5999726"/>
            <a:ext cx="165728" cy="1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L&amp;#39;écolabel public « Pêche Durable » | Ministère de l&amp;#39;Agriculture et de  l&amp;#39;Alimentation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3" r="16742"/>
          <a:stretch/>
        </p:blipFill>
        <p:spPr bwMode="auto">
          <a:xfrm flipH="1">
            <a:off x="10769251" y="5968854"/>
            <a:ext cx="228094" cy="19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458" y="5989560"/>
            <a:ext cx="345109" cy="15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3536">
            <a:off x="10756570" y="2223997"/>
            <a:ext cx="169783" cy="22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0674" y="5991499"/>
            <a:ext cx="109110" cy="21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51919" y="3853878"/>
            <a:ext cx="158510" cy="213378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700682" y="6031403"/>
            <a:ext cx="231668" cy="152413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116675" y="6082892"/>
            <a:ext cx="188992" cy="128027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871410" y="2852544"/>
            <a:ext cx="188992" cy="12802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349300" y="6006463"/>
            <a:ext cx="135430" cy="192728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97393" y="3922977"/>
            <a:ext cx="124613" cy="177334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4971" y="83597"/>
            <a:ext cx="2133785" cy="798645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755859" y="2264780"/>
            <a:ext cx="225572" cy="140220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408876" y="3044820"/>
            <a:ext cx="225572" cy="140220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236104" y="2856262"/>
            <a:ext cx="225572" cy="140220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78454" y="5934291"/>
            <a:ext cx="286537" cy="323116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55712" y="5987731"/>
            <a:ext cx="339510" cy="239755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067646" y="5920675"/>
            <a:ext cx="201407" cy="359616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26919" y="2157798"/>
            <a:ext cx="281161" cy="323745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323554" y="2724949"/>
            <a:ext cx="361501" cy="201423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023920" y="6012318"/>
            <a:ext cx="160965" cy="160965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C290A276-38B1-45B4-96B1-C921CF9C6E27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3"/>
              </a:ext>
            </a:extLst>
          </a:blip>
          <a:stretch>
            <a:fillRect/>
          </a:stretch>
        </p:blipFill>
        <p:spPr>
          <a:xfrm>
            <a:off x="2163884" y="895302"/>
            <a:ext cx="906689" cy="510768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160F5F33-D9D2-47F0-B6D1-79B7F59EE90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442263" y="2840090"/>
            <a:ext cx="188992" cy="12802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879AD69D-4B60-4B24-AAC8-A5D43593CDC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093319" y="6049624"/>
            <a:ext cx="226912" cy="115970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8307678F-3B01-426C-A787-F88D2219CCCC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1547462" y="6055257"/>
            <a:ext cx="160981" cy="196118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1443F51-BD43-4942-B36E-864DAE26324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070707" y="3215622"/>
            <a:ext cx="112424" cy="213378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6B7D0548-0D12-48F4-8C5C-F5EF0AFBB4D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8531174" y="2836550"/>
            <a:ext cx="207282" cy="14022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4A5AAA2-E760-4A04-829C-FD34634E98B6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351460" y="5920675"/>
            <a:ext cx="1066892" cy="6828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78889AC-60C9-4A72-9EB2-A39846EA2910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465868" y="6010066"/>
            <a:ext cx="152413" cy="19508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3264EBE1-10CB-4010-A336-101FE6A2F05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497051" y="6019255"/>
            <a:ext cx="143620" cy="11303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1725BA7-2041-4901-9BC8-339C8A1F0EE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997981" y="3027271"/>
            <a:ext cx="158510" cy="19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79127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TM04033925[[fn=Ronds dans l’eau]]</Template>
  <TotalTime>36676</TotalTime>
  <Words>162</Words>
  <Application>Microsoft Office PowerPoint</Application>
  <PresentationFormat>Grand écran</PresentationFormat>
  <Paragraphs>63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 Light</vt:lpstr>
      <vt:lpstr>Forte</vt:lpstr>
      <vt:lpstr>Segoe UI</vt:lpstr>
      <vt:lpstr>Trebuchet MS</vt:lpstr>
      <vt:lpstr>Tw Cen MT</vt:lpstr>
      <vt:lpstr>Ronds dans l’eau</vt:lpstr>
      <vt:lpstr>                                                                                                               B =  origine de barbentane                    Semaine n°31 du 27 au 31 juillet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crèche</dc:title>
  <dc:creator>Cantine</dc:creator>
  <cp:lastModifiedBy>Cantine</cp:lastModifiedBy>
  <cp:revision>746</cp:revision>
  <cp:lastPrinted>2026-05-11T05:39:32Z</cp:lastPrinted>
  <dcterms:created xsi:type="dcterms:W3CDTF">2021-08-24T06:31:05Z</dcterms:created>
  <dcterms:modified xsi:type="dcterms:W3CDTF">2026-07-22T11:41:47Z</dcterms:modified>
</cp:coreProperties>
</file>