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sldIdLst>
    <p:sldId id="256" r:id="rId2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6600"/>
    <a:srgbClr val="3AB0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9494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3012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5970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257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6699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25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3425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1080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092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1540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0971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5845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8976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8545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898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9280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4704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191C272-B624-4882-A778-5D292486F1B2}" type="datetimeFigureOut">
              <a:rPr lang="fr-FR" smtClean="0"/>
              <a:t>05/08/2026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31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e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34" Type="http://schemas.openxmlformats.org/officeDocument/2006/relationships/image" Target="../media/image35.pn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5" Type="http://schemas.openxmlformats.org/officeDocument/2006/relationships/image" Target="../media/image27.png"/><Relationship Id="rId33" Type="http://schemas.openxmlformats.org/officeDocument/2006/relationships/image" Target="../media/image34.png"/><Relationship Id="rId38" Type="http://schemas.openxmlformats.org/officeDocument/2006/relationships/image" Target="../media/image39.png"/><Relationship Id="rId2" Type="http://schemas.openxmlformats.org/officeDocument/2006/relationships/image" Target="../media/image4.jpg"/><Relationship Id="rId16" Type="http://schemas.openxmlformats.org/officeDocument/2006/relationships/image" Target="../media/image18.jpe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24" Type="http://schemas.openxmlformats.org/officeDocument/2006/relationships/image" Target="../media/image26.png"/><Relationship Id="rId32" Type="http://schemas.openxmlformats.org/officeDocument/2006/relationships/image" Target="../media/image33.png"/><Relationship Id="rId37" Type="http://schemas.openxmlformats.org/officeDocument/2006/relationships/image" Target="../media/image38.png"/><Relationship Id="rId5" Type="http://schemas.openxmlformats.org/officeDocument/2006/relationships/image" Target="../media/image7.png"/><Relationship Id="rId15" Type="http://schemas.openxmlformats.org/officeDocument/2006/relationships/image" Target="../media/image17.jpe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7.png"/><Relationship Id="rId10" Type="http://schemas.openxmlformats.org/officeDocument/2006/relationships/image" Target="../media/image12.jpeg"/><Relationship Id="rId19" Type="http://schemas.openxmlformats.org/officeDocument/2006/relationships/image" Target="../media/image21.jpeg"/><Relationship Id="rId31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hyperlink" Target="https://freepngimg.com/png/47415-smiley-hd-png-download-free" TargetMode="External"/><Relationship Id="rId35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919391"/>
            <a:ext cx="11685055" cy="340363"/>
          </a:xfrm>
        </p:spPr>
        <p:txBody>
          <a:bodyPr>
            <a:normAutofit fontScale="90000"/>
          </a:bodyPr>
          <a:lstStyle/>
          <a:p>
            <a:br>
              <a:rPr lang="fr-FR" sz="3200" b="1" dirty="0"/>
            </a:br>
            <a:br>
              <a:rPr lang="fr-FR" sz="3200" b="1" dirty="0"/>
            </a:br>
            <a:br>
              <a:rPr lang="fr-FR" sz="3200" b="1" dirty="0"/>
            </a:br>
            <a:r>
              <a:rPr lang="fr-FR" sz="3200" b="1" dirty="0">
                <a:solidFill>
                  <a:schemeClr val="bg1"/>
                </a:solidFill>
              </a:rPr>
              <a:t>                 </a:t>
            </a:r>
            <a:r>
              <a:rPr lang="fr-FR" sz="3200" b="1" dirty="0"/>
              <a:t> </a:t>
            </a:r>
            <a:r>
              <a:rPr lang="fr-FR" sz="1600" b="1" dirty="0">
                <a:solidFill>
                  <a:srgbClr val="FF0000"/>
                </a:solidFill>
              </a:rPr>
              <a:t>                                                                                </a:t>
            </a:r>
            <a:br>
              <a:rPr lang="fr-FR" sz="2000" b="1" dirty="0">
                <a:solidFill>
                  <a:srgbClr val="C00000"/>
                </a:solidFill>
              </a:rPr>
            </a:br>
            <a:r>
              <a:rPr lang="fr-FR" sz="2000" b="1" dirty="0">
                <a:solidFill>
                  <a:srgbClr val="C00000"/>
                </a:solidFill>
              </a:rPr>
              <a:t>         </a:t>
            </a:r>
            <a:r>
              <a:rPr lang="fr-FR" sz="1200" b="1" i="1" dirty="0">
                <a:solidFill>
                  <a:srgbClr val="C00000"/>
                </a:solidFill>
                <a:latin typeface="Forte" panose="03060902040502070203" pitchFamily="66" charset="0"/>
              </a:rPr>
              <a:t>B = </a:t>
            </a:r>
            <a:r>
              <a:rPr lang="fr-FR" sz="1800" b="1" i="1" dirty="0">
                <a:solidFill>
                  <a:srgbClr val="C00000"/>
                </a:solidFill>
                <a:latin typeface="Forte" panose="03060902040502070203" pitchFamily="66" charset="0"/>
              </a:rPr>
              <a:t> </a:t>
            </a:r>
            <a:r>
              <a:rPr lang="fr-FR" sz="1600" b="1" dirty="0">
                <a:solidFill>
                  <a:srgbClr val="C00000"/>
                </a:solidFill>
              </a:rPr>
              <a:t>origine de barbentane                    </a:t>
            </a:r>
            <a:r>
              <a:rPr lang="fr-FR" sz="1800" b="1" dirty="0"/>
              <a:t>Semaine n°</a:t>
            </a:r>
            <a:r>
              <a:rPr lang="fr-FR" sz="1600" b="1" dirty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35 du 26 au 28 aout </a:t>
            </a:r>
            <a:r>
              <a:rPr lang="fr-FR" sz="1800" b="1" dirty="0"/>
              <a:t>2026</a:t>
            </a:r>
            <a:endParaRPr lang="fr-FR" sz="1800" b="1" dirty="0">
              <a:highlight>
                <a:srgbClr val="00FF00"/>
              </a:highligh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244957"/>
            <a:ext cx="9144000" cy="1169362"/>
          </a:xfrm>
        </p:spPr>
        <p:txBody>
          <a:bodyPr>
            <a:normAutofit/>
          </a:bodyPr>
          <a:lstStyle/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784966"/>
              </p:ext>
            </p:extLst>
          </p:nvPr>
        </p:nvGraphicFramePr>
        <p:xfrm>
          <a:off x="-25637" y="1320973"/>
          <a:ext cx="12217638" cy="3474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2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2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4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01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2657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Lundi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Mardi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Mercredi</a:t>
                      </a:r>
                    </a:p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Jeudi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Vendredi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1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Feuilleté aux fromages</a:t>
                      </a:r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Quiche aux légumes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Salade  de tomate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56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Pate bolognaise </a:t>
                      </a: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  <a:endParaRPr lang="fr-FR" sz="1400" b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Poisson riz</a:t>
                      </a: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  <a:endParaRPr lang="fr-FR" sz="1400" b="1" i="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Jambon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purée</a:t>
                      </a: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297"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rgbClr val="FF00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Kiri</a:t>
                      </a: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bio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Fromage blanc</a:t>
                      </a:r>
                      <a:endParaRPr lang="fr-FR" sz="1400" b="1" dirty="0">
                        <a:solidFill>
                          <a:schemeClr val="accent6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C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fromage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217"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Fruit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Compote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Fruit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956725"/>
              </p:ext>
            </p:extLst>
          </p:nvPr>
        </p:nvGraphicFramePr>
        <p:xfrm>
          <a:off x="-29641" y="4741968"/>
          <a:ext cx="12220733" cy="2419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0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9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796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9539">
                <a:tc>
                  <a:txBody>
                    <a:bodyPr/>
                    <a:lstStyle/>
                    <a:p>
                      <a:pPr algn="ctr"/>
                      <a:endParaRPr lang="fr-FR" sz="1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702"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Pain, confiture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 </a:t>
                      </a:r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yaourt</a:t>
                      </a:r>
                    </a:p>
                    <a:p>
                      <a:pPr algn="ctr"/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Laitage,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biscuit 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fruit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Pain, chocolat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compote</a:t>
                      </a:r>
                    </a:p>
                    <a:p>
                      <a:pPr algn="ctr"/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2641"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1" dirty="0">
                          <a:solidFill>
                            <a:srgbClr val="C00000"/>
                          </a:solidFill>
                        </a:rPr>
                        <a:t>La cuisine municipale se réserve la possibilité de modifier les menus en fonction des aléas du marché et des livraisons.</a:t>
                      </a:r>
                    </a:p>
                    <a:p>
                      <a:pPr algn="ctr"/>
                      <a:endParaRPr lang="fr-FR" sz="1200" b="1" i="1" dirty="0">
                        <a:solidFill>
                          <a:srgbClr val="C00000"/>
                        </a:solidFill>
                        <a:latin typeface="Forte" panose="03060902040502070203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Trebuchet MS" panose="020B0603020202020204"/>
                          <a:ea typeface="+mn-ea"/>
                          <a:cs typeface="+mn-cs"/>
                        </a:rPr>
                        <a:t>Allergènes</a:t>
                      </a: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Trebuchet MS" panose="020B0603020202020204"/>
                          <a:ea typeface="+mn-ea"/>
                          <a:cs typeface="+mn-cs"/>
                        </a:rPr>
                        <a:t> : </a:t>
                      </a: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Trebuchet MS" panose="020B0603020202020204"/>
                          <a:ea typeface="+mn-ea"/>
                          <a:cs typeface="+mn-cs"/>
                        </a:rPr>
                        <a:t>Céréales contenant du gluten, Fruits à coques, Crustacés, Céleri, Œufs, Moutarde , Poissons, Soja, Lait,  Anhydride sulfureux, Graines de sésame, Lupin, Arachides, Mollusques</a:t>
                      </a:r>
                    </a:p>
                    <a:p>
                      <a:pPr algn="ctr"/>
                      <a:endParaRPr lang="fr-FR" sz="1200" b="1" u="sng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fr-FR" sz="1200" b="1" kern="1200" dirty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58588" y="1242141"/>
            <a:ext cx="213360" cy="130758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flipH="1">
            <a:off x="151000" y="170232"/>
            <a:ext cx="114656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latin typeface="Segoe UI" panose="020B0502040204020203" pitchFamily="34" charset="0"/>
              </a:rPr>
              <a:t> </a:t>
            </a:r>
            <a:r>
              <a:rPr lang="fr-FR" sz="2800" dirty="0">
                <a:solidFill>
                  <a:srgbClr val="C00000"/>
                </a:solidFill>
                <a:latin typeface="Segoe UI" panose="020B0502040204020203" pitchFamily="34" charset="0"/>
              </a:rPr>
              <a:t>Menus de la crèche « </a:t>
            </a:r>
            <a:r>
              <a:rPr lang="fr-FR" sz="2400" dirty="0">
                <a:solidFill>
                  <a:srgbClr val="C00000"/>
                </a:solidFill>
                <a:latin typeface="Segoe UI" panose="020B0502040204020203" pitchFamily="34" charset="0"/>
              </a:rPr>
              <a:t>Les</a:t>
            </a:r>
            <a:r>
              <a:rPr lang="fr-FR" sz="2800" dirty="0">
                <a:solidFill>
                  <a:srgbClr val="C00000"/>
                </a:solidFill>
                <a:latin typeface="Segoe UI" panose="020B0502040204020203" pitchFamily="34" charset="0"/>
              </a:rPr>
              <a:t> Pequelets » </a:t>
            </a:r>
          </a:p>
          <a:p>
            <a:pPr algn="r"/>
            <a:r>
              <a:rPr lang="fr-FR" sz="2800" dirty="0">
                <a:solidFill>
                  <a:schemeClr val="bg1"/>
                </a:solidFill>
                <a:latin typeface="Segoe UI" panose="020B0502040204020203" pitchFamily="34" charset="0"/>
              </a:rPr>
              <a:t>  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1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518" y="5501208"/>
            <a:ext cx="144598" cy="20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0602" y="6076802"/>
            <a:ext cx="156589" cy="21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418" y="3941256"/>
            <a:ext cx="137404" cy="19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IGP : que veut dire ce sigle et pourquoi le privilégier ?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8" r="17917"/>
          <a:stretch/>
        </p:blipFill>
        <p:spPr bwMode="auto">
          <a:xfrm rot="16200000">
            <a:off x="9440425" y="6023313"/>
            <a:ext cx="196842" cy="15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707" y="4424484"/>
            <a:ext cx="164443" cy="22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1515" y="5997666"/>
            <a:ext cx="109034" cy="21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7453" y="5961273"/>
            <a:ext cx="152487" cy="21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445" y="6013038"/>
            <a:ext cx="135430" cy="21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843" y="3018703"/>
            <a:ext cx="128834" cy="17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Un nouveau logo pour les produits AO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220" y="3929606"/>
            <a:ext cx="200646" cy="20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Un nouveau logo pour les produits AO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568389" y="5983850"/>
            <a:ext cx="154213" cy="19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8" descr="Calibre De Conception De Logo De Vecteur De Ferme De Poulet Fermier  Illustration de Vecteur - Illustration du conception, étiquette: 64432395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39"/>
          <a:stretch/>
        </p:blipFill>
        <p:spPr bwMode="auto">
          <a:xfrm>
            <a:off x="11234361" y="5999974"/>
            <a:ext cx="222836" cy="21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808" y="6087319"/>
            <a:ext cx="127547" cy="17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26550" flipH="1" flipV="1">
            <a:off x="6593574" y="2315193"/>
            <a:ext cx="281067" cy="14106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395417" y="431842"/>
            <a:ext cx="20243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200" dirty="0">
              <a:solidFill>
                <a:srgbClr val="FF0000"/>
              </a:solidFill>
            </a:endParaRPr>
          </a:p>
        </p:txBody>
      </p:sp>
      <p:pic>
        <p:nvPicPr>
          <p:cNvPr id="3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168" y="5999726"/>
            <a:ext cx="165728" cy="19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" descr="L&amp;#39;écolabel public « Pêche Durable » | Ministère de l&amp;#39;Agriculture et de  l&amp;#39;Alimentation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3" r="16742"/>
          <a:stretch/>
        </p:blipFill>
        <p:spPr bwMode="auto">
          <a:xfrm flipH="1">
            <a:off x="10769251" y="5968854"/>
            <a:ext cx="228094" cy="19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458" y="5989560"/>
            <a:ext cx="345109" cy="157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3536">
            <a:off x="11099993" y="2221616"/>
            <a:ext cx="169783" cy="227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60674" y="5991499"/>
            <a:ext cx="109110" cy="21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51919" y="3853878"/>
            <a:ext cx="158510" cy="213378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700682" y="6031403"/>
            <a:ext cx="231668" cy="152413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116675" y="6082892"/>
            <a:ext cx="188992" cy="128027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455388" y="2819427"/>
            <a:ext cx="188992" cy="12802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349300" y="6006463"/>
            <a:ext cx="135430" cy="192728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397393" y="3922977"/>
            <a:ext cx="124613" cy="177334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34971" y="83597"/>
            <a:ext cx="2133785" cy="798645"/>
          </a:xfrm>
          <a:prstGeom prst="rect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753915" y="6103173"/>
            <a:ext cx="225572" cy="140220"/>
          </a:xfrm>
          <a:prstGeom prst="rect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408876" y="3044820"/>
            <a:ext cx="225572" cy="140220"/>
          </a:xfrm>
          <a:prstGeom prst="rect">
            <a:avLst/>
          </a:prstGeom>
        </p:spPr>
      </p:pic>
      <p:pic>
        <p:nvPicPr>
          <p:cNvPr id="54" name="Image 5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236104" y="2856262"/>
            <a:ext cx="225572" cy="140220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978454" y="5934291"/>
            <a:ext cx="286537" cy="323116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955712" y="5987731"/>
            <a:ext cx="339510" cy="239755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067646" y="5920675"/>
            <a:ext cx="201407" cy="359616"/>
          </a:xfrm>
          <a:prstGeom prst="rect">
            <a:avLst/>
          </a:prstGeom>
        </p:spPr>
      </p:pic>
      <p:pic>
        <p:nvPicPr>
          <p:cNvPr id="57" name="Image 5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645831" y="2119243"/>
            <a:ext cx="281161" cy="323745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939590" y="6006463"/>
            <a:ext cx="361501" cy="201423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023920" y="6012318"/>
            <a:ext cx="160965" cy="160965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C290A276-38B1-45B4-96B1-C921CF9C6E27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0"/>
              </a:ext>
            </a:extLst>
          </a:blip>
          <a:stretch>
            <a:fillRect/>
          </a:stretch>
        </p:blipFill>
        <p:spPr>
          <a:xfrm>
            <a:off x="2163884" y="895302"/>
            <a:ext cx="906689" cy="510768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160F5F33-D9D2-47F0-B6D1-79B7F59EE90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102061" y="6045256"/>
            <a:ext cx="188992" cy="128027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879AD69D-4B60-4B24-AAC8-A5D43593CDC1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9093319" y="6049624"/>
            <a:ext cx="226912" cy="115970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8307678F-3B01-426C-A787-F88D2219CCCC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547462" y="6055257"/>
            <a:ext cx="160981" cy="196118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91443F51-BD43-4942-B36E-864DAE26324D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070707" y="3215622"/>
            <a:ext cx="112424" cy="213378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6B7D0548-0D12-48F4-8C5C-F5EF0AFBB4D9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531174" y="2836550"/>
            <a:ext cx="207282" cy="14022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4A5AAA2-E760-4A04-829C-FD34634E98B6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351460" y="5920675"/>
            <a:ext cx="1066892" cy="6828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78889AC-60C9-4A72-9EB2-A39846EA2910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465868" y="6010066"/>
            <a:ext cx="152413" cy="195089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3264EBE1-10CB-4010-A336-101FE6A2F053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497051" y="6019255"/>
            <a:ext cx="143620" cy="11303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1725BA7-2041-4901-9BC8-339C8A1F0EE9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7997981" y="3027271"/>
            <a:ext cx="158510" cy="19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79127"/>
      </p:ext>
    </p:extLst>
  </p:cSld>
  <p:clrMapOvr>
    <a:masterClrMapping/>
  </p:clrMapOvr>
</p:sld>
</file>

<file path=ppt/theme/theme1.xml><?xml version="1.0" encoding="utf-8"?>
<a:theme xmlns:a="http://schemas.openxmlformats.org/drawingml/2006/main" name="Ronds dans l’eau">
  <a:themeElements>
    <a:clrScheme name="Ronds dans l’eau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Ronds dans l’eau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nds dans l’eau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Ronds dans l’eau</Template>
  <TotalTime>36708</TotalTime>
  <Words>138</Words>
  <Application>Microsoft Office PowerPoint</Application>
  <PresentationFormat>Grand écran</PresentationFormat>
  <Paragraphs>41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 Light</vt:lpstr>
      <vt:lpstr>Forte</vt:lpstr>
      <vt:lpstr>Segoe UI</vt:lpstr>
      <vt:lpstr>Trebuchet MS</vt:lpstr>
      <vt:lpstr>Tw Cen MT</vt:lpstr>
      <vt:lpstr>Ronds dans l’eau</vt:lpstr>
      <vt:lpstr>                                                                                                               B =  origine de barbentane                    Semaine n°35 du 26 au 28 aout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Menu crèche</dc:title>
  <dc:creator>Cantine</dc:creator>
  <cp:lastModifiedBy>Laurent BOURBOUSSON</cp:lastModifiedBy>
  <cp:revision>751</cp:revision>
  <cp:lastPrinted>2026-08-05T12:10:40Z</cp:lastPrinted>
  <dcterms:created xsi:type="dcterms:W3CDTF">2021-08-24T06:31:05Z</dcterms:created>
  <dcterms:modified xsi:type="dcterms:W3CDTF">2026-08-05T12:20:33Z</dcterms:modified>
</cp:coreProperties>
</file>