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6" r:id="rId1"/>
  </p:sldMasterIdLst>
  <p:sldIdLst>
    <p:sldId id="256" r:id="rId2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6600"/>
    <a:srgbClr val="3AB0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9494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3012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5970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2579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66995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6259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3425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10806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0925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51540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0971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75845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8976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8545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7898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49280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1C272-B624-4882-A778-5D292486F1B2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4704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191C272-B624-4882-A778-5D292486F1B2}" type="datetimeFigureOut">
              <a:rPr lang="fr-FR" smtClean="0"/>
              <a:t>14/08/2026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AE3AF1D-99A3-4A7B-8301-D2094B07A76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315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2" r:id="rId16"/>
    <p:sldLayoutId id="214748384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jpeg"/><Relationship Id="rId18" Type="http://schemas.openxmlformats.org/officeDocument/2006/relationships/image" Target="../media/image20.jpeg"/><Relationship Id="rId26" Type="http://schemas.openxmlformats.org/officeDocument/2006/relationships/image" Target="../media/image28.png"/><Relationship Id="rId39" Type="http://schemas.openxmlformats.org/officeDocument/2006/relationships/image" Target="../media/image40.png"/><Relationship Id="rId21" Type="http://schemas.openxmlformats.org/officeDocument/2006/relationships/image" Target="../media/image23.png"/><Relationship Id="rId34" Type="http://schemas.openxmlformats.org/officeDocument/2006/relationships/image" Target="../media/image3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6" Type="http://schemas.openxmlformats.org/officeDocument/2006/relationships/image" Target="../media/image18.jpeg"/><Relationship Id="rId20" Type="http://schemas.openxmlformats.org/officeDocument/2006/relationships/image" Target="../media/image22.jpeg"/><Relationship Id="rId29" Type="http://schemas.openxmlformats.org/officeDocument/2006/relationships/image" Target="../media/image31.png"/><Relationship Id="rId41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32" Type="http://schemas.openxmlformats.org/officeDocument/2006/relationships/image" Target="../media/image34.png"/><Relationship Id="rId37" Type="http://schemas.openxmlformats.org/officeDocument/2006/relationships/image" Target="../media/image38.png"/><Relationship Id="rId40" Type="http://schemas.openxmlformats.org/officeDocument/2006/relationships/image" Target="../media/image41.png"/><Relationship Id="rId5" Type="http://schemas.openxmlformats.org/officeDocument/2006/relationships/image" Target="../media/image7.jpeg"/><Relationship Id="rId15" Type="http://schemas.openxmlformats.org/officeDocument/2006/relationships/image" Target="../media/image17.jpe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36" Type="http://schemas.openxmlformats.org/officeDocument/2006/relationships/image" Target="../media/image37.png"/><Relationship Id="rId10" Type="http://schemas.openxmlformats.org/officeDocument/2006/relationships/image" Target="../media/image12.png"/><Relationship Id="rId19" Type="http://schemas.openxmlformats.org/officeDocument/2006/relationships/image" Target="../media/image21.jpeg"/><Relationship Id="rId31" Type="http://schemas.openxmlformats.org/officeDocument/2006/relationships/image" Target="../media/image33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jpeg"/><Relationship Id="rId22" Type="http://schemas.openxmlformats.org/officeDocument/2006/relationships/image" Target="../media/image24.jpeg"/><Relationship Id="rId27" Type="http://schemas.openxmlformats.org/officeDocument/2006/relationships/image" Target="../media/image29.png"/><Relationship Id="rId30" Type="http://schemas.openxmlformats.org/officeDocument/2006/relationships/image" Target="../media/image32.png"/><Relationship Id="rId35" Type="http://schemas.openxmlformats.org/officeDocument/2006/relationships/image" Target="../media/image36.png"/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12" Type="http://schemas.openxmlformats.org/officeDocument/2006/relationships/image" Target="../media/image14.jpeg"/><Relationship Id="rId17" Type="http://schemas.openxmlformats.org/officeDocument/2006/relationships/image" Target="../media/image19.jpeg"/><Relationship Id="rId25" Type="http://schemas.openxmlformats.org/officeDocument/2006/relationships/image" Target="../media/image27.png"/><Relationship Id="rId33" Type="http://schemas.openxmlformats.org/officeDocument/2006/relationships/hyperlink" Target="https://freepngimg.com/png/47415-smiley-hd-png-download-free" TargetMode="External"/><Relationship Id="rId38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919391"/>
            <a:ext cx="11685055" cy="340363"/>
          </a:xfrm>
        </p:spPr>
        <p:txBody>
          <a:bodyPr>
            <a:normAutofit fontScale="90000"/>
          </a:bodyPr>
          <a:lstStyle/>
          <a:p>
            <a:br>
              <a:rPr lang="fr-FR" sz="3200" b="1" dirty="0"/>
            </a:br>
            <a:br>
              <a:rPr lang="fr-FR" sz="3200" b="1" dirty="0"/>
            </a:br>
            <a:br>
              <a:rPr lang="fr-FR" sz="3200" b="1" dirty="0"/>
            </a:br>
            <a:r>
              <a:rPr lang="fr-FR" sz="3200" b="1" dirty="0">
                <a:solidFill>
                  <a:schemeClr val="bg1"/>
                </a:solidFill>
              </a:rPr>
              <a:t>                 </a:t>
            </a:r>
            <a:r>
              <a:rPr lang="fr-FR" sz="3200" b="1" dirty="0"/>
              <a:t> </a:t>
            </a:r>
            <a:r>
              <a:rPr lang="fr-FR" sz="1600" b="1" dirty="0">
                <a:solidFill>
                  <a:srgbClr val="FF0000"/>
                </a:solidFill>
              </a:rPr>
              <a:t>                                                                                </a:t>
            </a:r>
            <a:br>
              <a:rPr lang="fr-FR" sz="2000" b="1" dirty="0">
                <a:solidFill>
                  <a:srgbClr val="C00000"/>
                </a:solidFill>
              </a:rPr>
            </a:br>
            <a:r>
              <a:rPr lang="fr-FR" sz="2000" b="1" dirty="0">
                <a:solidFill>
                  <a:srgbClr val="C00000"/>
                </a:solidFill>
              </a:rPr>
              <a:t>         </a:t>
            </a:r>
            <a:r>
              <a:rPr lang="fr-FR" sz="1200" b="1" i="1" dirty="0">
                <a:solidFill>
                  <a:srgbClr val="C00000"/>
                </a:solidFill>
                <a:latin typeface="Forte" panose="03060902040502070203" pitchFamily="66" charset="0"/>
              </a:rPr>
              <a:t>B = </a:t>
            </a:r>
            <a:r>
              <a:rPr lang="fr-FR" sz="1800" b="1" i="1" dirty="0">
                <a:solidFill>
                  <a:srgbClr val="C00000"/>
                </a:solidFill>
                <a:latin typeface="Forte" panose="03060902040502070203" pitchFamily="66" charset="0"/>
              </a:rPr>
              <a:t> </a:t>
            </a:r>
            <a:r>
              <a:rPr lang="fr-FR" sz="1600" b="1" dirty="0">
                <a:solidFill>
                  <a:srgbClr val="C00000"/>
                </a:solidFill>
              </a:rPr>
              <a:t>origine de barbentane                    </a:t>
            </a:r>
            <a:r>
              <a:rPr lang="fr-FR" sz="1800" b="1" dirty="0"/>
              <a:t>Semaine n°</a:t>
            </a:r>
            <a:r>
              <a:rPr lang="fr-FR" sz="1600" b="1" dirty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36 du 31 aout au 04 septembre </a:t>
            </a:r>
            <a:r>
              <a:rPr lang="fr-FR" sz="1800" b="1" dirty="0"/>
              <a:t>2026</a:t>
            </a:r>
            <a:endParaRPr lang="fr-FR" sz="1800" b="1" dirty="0">
              <a:highlight>
                <a:srgbClr val="00FF00"/>
              </a:highligh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4244957"/>
            <a:ext cx="9144000" cy="1169362"/>
          </a:xfrm>
        </p:spPr>
        <p:txBody>
          <a:bodyPr>
            <a:normAutofit/>
          </a:bodyPr>
          <a:lstStyle/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344233"/>
              </p:ext>
            </p:extLst>
          </p:nvPr>
        </p:nvGraphicFramePr>
        <p:xfrm>
          <a:off x="-25637" y="1320973"/>
          <a:ext cx="12217638" cy="3474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2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27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14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601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2657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1"/>
                          </a:solidFill>
                        </a:rPr>
                        <a:t>Lundi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Mardi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Mercredi</a:t>
                      </a:r>
                    </a:p>
                    <a:p>
                      <a:endParaRPr lang="fr-FR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Jeudi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Vendredi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18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Nem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1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Œuf dur mayonnaise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Salade mixte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Crémeux de courgettes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Salade verte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56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lasagne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Légume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Pate </a:t>
                      </a: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au jambon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légume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Filet de poulet</a:t>
                      </a:r>
                    </a:p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Pdt sauté</a:t>
                      </a:r>
                    </a:p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légume</a:t>
                      </a:r>
                      <a:endParaRPr lang="fr-FR" sz="1400" b="1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Poisson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riz</a:t>
                      </a:r>
                      <a:endParaRPr lang="fr-FR" sz="1400" b="1" i="0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légume</a:t>
                      </a:r>
                      <a:endParaRPr lang="fr-FR" sz="1400" b="1" i="0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Mijoté de veau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ratatouille</a:t>
                      </a:r>
                      <a:endParaRPr lang="fr-FR" sz="1400" b="1" i="0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semoule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297"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yaourt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solidFill>
                            <a:srgbClr val="FF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fromage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Kiri</a:t>
                      </a: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bio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Fromage blanc</a:t>
                      </a:r>
                      <a:endParaRPr lang="fr-FR" sz="1400" b="1" dirty="0">
                        <a:solidFill>
                          <a:schemeClr val="accent6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b="1" dirty="0">
                          <a:solidFill>
                            <a:srgbClr val="C000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fromage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7217">
                <a:tc>
                  <a:txBody>
                    <a:bodyPr/>
                    <a:lstStyle/>
                    <a:p>
                      <a:pPr algn="l"/>
                      <a:endParaRPr lang="fr-FR" sz="1400" b="1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/>
                      <a:r>
                        <a:rPr lang="fr-FR" sz="1400" b="1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Fruit</a:t>
                      </a:r>
                      <a:endParaRPr lang="fr-FR" sz="1400" b="1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/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Compote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Fruit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solidFill>
                          <a:srgbClr val="009900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/>
                      <a:r>
                        <a:rPr lang="fr-FR" sz="1400" b="1" dirty="0">
                          <a:solidFill>
                            <a:srgbClr val="009900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Compote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solidFill>
                          <a:schemeClr val="tx1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Fruit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8829118"/>
              </p:ext>
            </p:extLst>
          </p:nvPr>
        </p:nvGraphicFramePr>
        <p:xfrm>
          <a:off x="-29641" y="4741968"/>
          <a:ext cx="12220733" cy="2419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07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37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86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796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9539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Goûter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Goûter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Goûter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Goûter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Goûter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702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rgbClr val="009900"/>
                          </a:solidFill>
                        </a:rPr>
                        <a:t>Compote</a:t>
                      </a:r>
                      <a:r>
                        <a:rPr lang="fr-FR" sz="1400" baseline="0" dirty="0"/>
                        <a:t> </a:t>
                      </a:r>
                    </a:p>
                    <a:p>
                      <a:pPr algn="ctr"/>
                      <a:r>
                        <a:rPr lang="fr-FR" sz="1400" baseline="0" dirty="0"/>
                        <a:t>fromage pain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Biscuit fruit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1400" dirty="0">
                          <a:solidFill>
                            <a:srgbClr val="009900"/>
                          </a:solidFill>
                        </a:rPr>
                        <a:t>laitage</a:t>
                      </a:r>
                    </a:p>
                    <a:p>
                      <a:pPr algn="ctr"/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Pain, confiture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 </a:t>
                      </a:r>
                      <a:r>
                        <a:rPr lang="fr-FR" sz="1400" dirty="0">
                          <a:solidFill>
                            <a:srgbClr val="009900"/>
                          </a:solidFill>
                        </a:rPr>
                        <a:t>yaourt</a:t>
                      </a:r>
                    </a:p>
                    <a:p>
                      <a:pPr algn="ctr"/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Laitage,</a:t>
                      </a:r>
                      <a:r>
                        <a:rPr lang="fr-FR" sz="1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biscuit </a:t>
                      </a:r>
                    </a:p>
                    <a:p>
                      <a:pPr algn="ctr"/>
                      <a:r>
                        <a:rPr lang="fr-FR" sz="1400" dirty="0">
                          <a:solidFill>
                            <a:srgbClr val="009900"/>
                          </a:solidFill>
                        </a:rPr>
                        <a:t>fruit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</a:rPr>
                        <a:t>Pain, chocolat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rgbClr val="009900"/>
                          </a:solidFill>
                        </a:rPr>
                        <a:t>compote</a:t>
                      </a:r>
                    </a:p>
                    <a:p>
                      <a:pPr algn="ctr"/>
                      <a:endParaRPr lang="fr-FR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2641"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1" dirty="0">
                          <a:solidFill>
                            <a:srgbClr val="C00000"/>
                          </a:solidFill>
                        </a:rPr>
                        <a:t>La cuisine municipale se réserve la possibilité de modifier les menus en fonction des aléas du marché et des livraisons.</a:t>
                      </a:r>
                    </a:p>
                    <a:p>
                      <a:pPr algn="ctr"/>
                      <a:endParaRPr lang="fr-FR" sz="1200" b="1" i="1" dirty="0">
                        <a:solidFill>
                          <a:srgbClr val="C00000"/>
                        </a:solidFill>
                        <a:latin typeface="Forte" panose="03060902040502070203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Trebuchet MS" panose="020B0603020202020204"/>
                          <a:ea typeface="+mn-ea"/>
                          <a:cs typeface="+mn-cs"/>
                        </a:rPr>
                        <a:t>Allergènes</a:t>
                      </a:r>
                      <a:r>
                        <a:rPr kumimoji="0" lang="fr-F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Trebuchet MS" panose="020B0603020202020204"/>
                          <a:ea typeface="+mn-ea"/>
                          <a:cs typeface="+mn-cs"/>
                        </a:rPr>
                        <a:t> : </a:t>
                      </a:r>
                      <a:r>
                        <a:rPr kumimoji="0" lang="fr-F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uLnTx/>
                          <a:uFillTx/>
                          <a:latin typeface="Trebuchet MS" panose="020B0603020202020204"/>
                          <a:ea typeface="+mn-ea"/>
                          <a:cs typeface="+mn-cs"/>
                        </a:rPr>
                        <a:t>Céréales contenant du gluten, Fruits à coques, Crustacés, Céleri, Œufs, Moutarde , Poissons, Soja, Lait,  Anhydride sulfureux, Graines de sésame, Lupin, Arachides, Mollusques</a:t>
                      </a:r>
                    </a:p>
                    <a:p>
                      <a:pPr algn="ctr"/>
                      <a:endParaRPr lang="fr-FR" sz="1200" b="1" u="sng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endParaRPr lang="fr-FR" sz="1200" b="1" kern="1200" dirty="0">
                        <a:solidFill>
                          <a:srgbClr val="0099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184819" y="5856745"/>
            <a:ext cx="213360" cy="130758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flipH="1">
            <a:off x="151000" y="170232"/>
            <a:ext cx="114656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>
                <a:latin typeface="Segoe UI" panose="020B0502040204020203" pitchFamily="34" charset="0"/>
              </a:rPr>
              <a:t> </a:t>
            </a:r>
            <a:r>
              <a:rPr lang="fr-FR" sz="2800" dirty="0">
                <a:solidFill>
                  <a:srgbClr val="C00000"/>
                </a:solidFill>
                <a:latin typeface="Segoe UI" panose="020B0502040204020203" pitchFamily="34" charset="0"/>
              </a:rPr>
              <a:t>Menus de la crèche « </a:t>
            </a:r>
            <a:r>
              <a:rPr lang="fr-FR" sz="2400" dirty="0">
                <a:solidFill>
                  <a:srgbClr val="C00000"/>
                </a:solidFill>
                <a:latin typeface="Segoe UI" panose="020B0502040204020203" pitchFamily="34" charset="0"/>
              </a:rPr>
              <a:t>Les</a:t>
            </a:r>
            <a:r>
              <a:rPr lang="fr-FR" sz="2800" dirty="0">
                <a:solidFill>
                  <a:srgbClr val="C00000"/>
                </a:solidFill>
                <a:latin typeface="Segoe UI" panose="020B0502040204020203" pitchFamily="34" charset="0"/>
              </a:rPr>
              <a:t> Pequelets » </a:t>
            </a:r>
          </a:p>
          <a:p>
            <a:pPr algn="r"/>
            <a:r>
              <a:rPr lang="fr-FR" sz="2800" dirty="0">
                <a:solidFill>
                  <a:schemeClr val="bg1"/>
                </a:solidFill>
                <a:latin typeface="Segoe UI" panose="020B0502040204020203" pitchFamily="34" charset="0"/>
              </a:rPr>
              <a:t>  </a:t>
            </a:r>
            <a:endParaRPr lang="fr-FR" sz="2800" dirty="0">
              <a:solidFill>
                <a:srgbClr val="FF0000"/>
              </a:solidFill>
            </a:endParaRPr>
          </a:p>
        </p:txBody>
      </p:sp>
      <p:pic>
        <p:nvPicPr>
          <p:cNvPr id="10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518" y="5501208"/>
            <a:ext cx="144598" cy="20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0602" y="6076802"/>
            <a:ext cx="156589" cy="217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Un nouveau logo pour les produits AO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101" y="3852583"/>
            <a:ext cx="177346" cy="177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2418" y="3941256"/>
            <a:ext cx="137404" cy="19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39" y="3890459"/>
            <a:ext cx="153276" cy="213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IGP : que veut dire ce sigle et pourquoi le privilégier ?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8" r="17917"/>
          <a:stretch/>
        </p:blipFill>
        <p:spPr bwMode="auto">
          <a:xfrm rot="16200000">
            <a:off x="9440425" y="6023313"/>
            <a:ext cx="196842" cy="15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696" y="4462821"/>
            <a:ext cx="147811" cy="205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707" y="4424484"/>
            <a:ext cx="164443" cy="22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1515" y="5997666"/>
            <a:ext cx="109034" cy="21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7453" y="5961273"/>
            <a:ext cx="152487" cy="212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7445" y="6013038"/>
            <a:ext cx="135430" cy="214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006" y="3240328"/>
            <a:ext cx="128834" cy="17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Un nouveau logo pour les produits AOP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220" y="3929606"/>
            <a:ext cx="200646" cy="20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Un nouveau logo pour les produits AOP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568389" y="5983850"/>
            <a:ext cx="154213" cy="19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8" descr="Calibre De Conception De Logo De Vecteur De Ferme De Poulet Fermier  Illustration de Vecteur - Illustration du conception, étiquette: 64432395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39"/>
          <a:stretch/>
        </p:blipFill>
        <p:spPr bwMode="auto">
          <a:xfrm>
            <a:off x="11234361" y="5999974"/>
            <a:ext cx="222836" cy="21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8808" y="6087319"/>
            <a:ext cx="127547" cy="17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326550" flipH="1" flipV="1">
            <a:off x="6593574" y="2315193"/>
            <a:ext cx="281067" cy="14106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395417" y="431842"/>
            <a:ext cx="202433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200" dirty="0">
              <a:solidFill>
                <a:srgbClr val="FF0000"/>
              </a:solidFill>
            </a:endParaRPr>
          </a:p>
        </p:txBody>
      </p:sp>
      <p:pic>
        <p:nvPicPr>
          <p:cNvPr id="34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3168" y="5999726"/>
            <a:ext cx="165728" cy="19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4" descr="L&amp;#39;écolabel public « Pêche Durable » | Ministère de l&amp;#39;Agriculture et de  l&amp;#39;Alimentation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3" r="16742"/>
          <a:stretch/>
        </p:blipFill>
        <p:spPr bwMode="auto">
          <a:xfrm flipH="1">
            <a:off x="10769251" y="5968854"/>
            <a:ext cx="228094" cy="19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2940" y="3039539"/>
            <a:ext cx="345109" cy="157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3536">
            <a:off x="11099993" y="2221616"/>
            <a:ext cx="169783" cy="227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60674" y="5991499"/>
            <a:ext cx="109110" cy="21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 4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451919" y="3853878"/>
            <a:ext cx="158510" cy="213378"/>
          </a:xfrm>
          <a:prstGeom prst="rect">
            <a:avLst/>
          </a:prstGeom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700682" y="6031403"/>
            <a:ext cx="231668" cy="152413"/>
          </a:xfrm>
          <a:prstGeom prst="rect">
            <a:avLst/>
          </a:prstGeom>
        </p:spPr>
      </p:pic>
      <p:pic>
        <p:nvPicPr>
          <p:cNvPr id="44" name="Image 43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001504" y="2836550"/>
            <a:ext cx="188992" cy="128027"/>
          </a:xfrm>
          <a:prstGeom prst="rect">
            <a:avLst/>
          </a:prstGeom>
        </p:spPr>
      </p:pic>
      <p:pic>
        <p:nvPicPr>
          <p:cNvPr id="45" name="Image 44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24215" y="2836550"/>
            <a:ext cx="188992" cy="128027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025412" y="2271538"/>
            <a:ext cx="135430" cy="192728"/>
          </a:xfrm>
          <a:prstGeom prst="rect">
            <a:avLst/>
          </a:prstGeom>
        </p:spPr>
      </p:pic>
      <p:pic>
        <p:nvPicPr>
          <p:cNvPr id="42" name="Image 41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397393" y="3922977"/>
            <a:ext cx="124613" cy="177334"/>
          </a:xfrm>
          <a:prstGeom prst="rect">
            <a:avLst/>
          </a:prstGeom>
        </p:spPr>
      </p:pic>
      <p:pic>
        <p:nvPicPr>
          <p:cNvPr id="46" name="Image 45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34971" y="83597"/>
            <a:ext cx="2133785" cy="798645"/>
          </a:xfrm>
          <a:prstGeom prst="rect">
            <a:avLst/>
          </a:prstGeom>
        </p:spPr>
      </p:pic>
      <p:pic>
        <p:nvPicPr>
          <p:cNvPr id="50" name="Image 49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753915" y="6103173"/>
            <a:ext cx="225572" cy="140220"/>
          </a:xfrm>
          <a:prstGeom prst="rect">
            <a:avLst/>
          </a:prstGeom>
        </p:spPr>
      </p:pic>
      <p:pic>
        <p:nvPicPr>
          <p:cNvPr id="51" name="Image 50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1192618" y="2856262"/>
            <a:ext cx="225572" cy="140220"/>
          </a:xfrm>
          <a:prstGeom prst="rect">
            <a:avLst/>
          </a:prstGeom>
        </p:spPr>
      </p:pic>
      <p:pic>
        <p:nvPicPr>
          <p:cNvPr id="54" name="Image 53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236104" y="2856262"/>
            <a:ext cx="225572" cy="140220"/>
          </a:xfrm>
          <a:prstGeom prst="rect">
            <a:avLst/>
          </a:prstGeom>
        </p:spPr>
      </p:pic>
      <p:pic>
        <p:nvPicPr>
          <p:cNvPr id="48" name="Image 47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78454" y="5934291"/>
            <a:ext cx="286537" cy="323116"/>
          </a:xfrm>
          <a:prstGeom prst="rect">
            <a:avLst/>
          </a:prstGeom>
        </p:spPr>
      </p:pic>
      <p:pic>
        <p:nvPicPr>
          <p:cNvPr id="55" name="Image 54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55712" y="5987731"/>
            <a:ext cx="339510" cy="239755"/>
          </a:xfrm>
          <a:prstGeom prst="rect">
            <a:avLst/>
          </a:prstGeom>
        </p:spPr>
      </p:pic>
      <p:pic>
        <p:nvPicPr>
          <p:cNvPr id="56" name="Image 55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067646" y="5920675"/>
            <a:ext cx="201407" cy="359616"/>
          </a:xfrm>
          <a:prstGeom prst="rect">
            <a:avLst/>
          </a:prstGeom>
        </p:spPr>
      </p:pic>
      <p:pic>
        <p:nvPicPr>
          <p:cNvPr id="57" name="Image 56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874409" y="2144582"/>
            <a:ext cx="281161" cy="323745"/>
          </a:xfrm>
          <a:prstGeom prst="rect">
            <a:avLst/>
          </a:prstGeom>
        </p:spPr>
      </p:pic>
      <p:pic>
        <p:nvPicPr>
          <p:cNvPr id="58" name="Image 57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510499" y="2262740"/>
            <a:ext cx="361501" cy="201423"/>
          </a:xfrm>
          <a:prstGeom prst="rect">
            <a:avLst/>
          </a:prstGeom>
        </p:spPr>
      </p:pic>
      <p:pic>
        <p:nvPicPr>
          <p:cNvPr id="60" name="Image 59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023920" y="6012318"/>
            <a:ext cx="160965" cy="160965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C290A276-38B1-45B4-96B1-C921CF9C6E27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3"/>
              </a:ext>
            </a:extLst>
          </a:blip>
          <a:stretch>
            <a:fillRect/>
          </a:stretch>
        </p:blipFill>
        <p:spPr>
          <a:xfrm>
            <a:off x="2163884" y="895302"/>
            <a:ext cx="906689" cy="510768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160F5F33-D9D2-47F0-B6D1-79B7F59EE901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3653589" y="2831480"/>
            <a:ext cx="188992" cy="128027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879AD69D-4B60-4B24-AAC8-A5D43593CDC1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754561" y="2857516"/>
            <a:ext cx="226912" cy="115970"/>
          </a:xfrm>
          <a:prstGeom prst="rect">
            <a:avLst/>
          </a:prstGeom>
        </p:spPr>
      </p:pic>
      <p:pic>
        <p:nvPicPr>
          <p:cNvPr id="66" name="Image 65">
            <a:extLst>
              <a:ext uri="{FF2B5EF4-FFF2-40B4-BE49-F238E27FC236}">
                <a16:creationId xmlns:a16="http://schemas.microsoft.com/office/drawing/2014/main" id="{8307678F-3B01-426C-A787-F88D2219CCCC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0478845" y="3235337"/>
            <a:ext cx="160981" cy="196118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91443F51-BD43-4942-B36E-864DAE26324D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0309163" y="6010066"/>
            <a:ext cx="112424" cy="213378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6B7D0548-0D12-48F4-8C5C-F5EF0AFBB4D9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231849" y="6051701"/>
            <a:ext cx="207282" cy="14022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4A5AAA2-E760-4A04-829C-FD34634E98B6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351460" y="5920675"/>
            <a:ext cx="1066892" cy="6828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78889AC-60C9-4A72-9EB2-A39846EA2910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465868" y="6010066"/>
            <a:ext cx="152413" cy="195089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3264EBE1-10CB-4010-A336-101FE6A2F053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9497051" y="6019255"/>
            <a:ext cx="143620" cy="11303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1725BA7-2041-4901-9BC8-339C8A1F0EE9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7991452" y="3266362"/>
            <a:ext cx="158510" cy="195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679127"/>
      </p:ext>
    </p:extLst>
  </p:cSld>
  <p:clrMapOvr>
    <a:masterClrMapping/>
  </p:clrMapOvr>
</p:sld>
</file>

<file path=ppt/theme/theme1.xml><?xml version="1.0" encoding="utf-8"?>
<a:theme xmlns:a="http://schemas.openxmlformats.org/drawingml/2006/main" name="Ronds dans l’eau">
  <a:themeElements>
    <a:clrScheme name="Ronds dans l’eau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Ronds dans l’eau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onds dans l’eau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Ronds dans l’eau</Template>
  <TotalTime>36714</TotalTime>
  <Words>163</Words>
  <Application>Microsoft Office PowerPoint</Application>
  <PresentationFormat>Grand écran</PresentationFormat>
  <Paragraphs>63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Calibri Light</vt:lpstr>
      <vt:lpstr>Forte</vt:lpstr>
      <vt:lpstr>Segoe UI</vt:lpstr>
      <vt:lpstr>Trebuchet MS</vt:lpstr>
      <vt:lpstr>Tw Cen MT</vt:lpstr>
      <vt:lpstr>Ronds dans l’eau</vt:lpstr>
      <vt:lpstr>                                                                                                               B =  origine de barbentane                    Semaine n°36 du 31 aout au 04 septembre 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Menu crèche</dc:title>
  <dc:creator>Cantine</dc:creator>
  <cp:lastModifiedBy>Cantine</cp:lastModifiedBy>
  <cp:revision>751</cp:revision>
  <cp:lastPrinted>2026-08-05T12:10:40Z</cp:lastPrinted>
  <dcterms:created xsi:type="dcterms:W3CDTF">2021-08-24T06:31:05Z</dcterms:created>
  <dcterms:modified xsi:type="dcterms:W3CDTF">2026-08-14T07:19:55Z</dcterms:modified>
</cp:coreProperties>
</file>