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8" r:id="rId1"/>
  </p:sldMasterIdLst>
  <p:sldIdLst>
    <p:sldId id="256" r:id="rId2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FF6600"/>
    <a:srgbClr val="3AB0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26/08/2025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25679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26/08/2025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89516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26/08/2025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1590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26/08/2025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021035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26/08/2025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300773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26/08/2025</a:t>
            </a:fld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603768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26/08/2025</a:t>
            </a:fld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699446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26/08/2025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221263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26/08/2025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39014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26/08/2025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68630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26/08/2025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29823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26/08/2025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90562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26/08/2025</a:t>
            </a:fld>
            <a:endParaRPr lang="fr-F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84308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26/08/2025</a:t>
            </a:fld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40787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26/08/2025</a:t>
            </a:fld>
            <a:endParaRPr lang="fr-F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84983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26/08/2025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06099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26/08/2025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25486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B191C272-B624-4882-A778-5D292486F1B2}" type="datetimeFigureOut">
              <a:rPr lang="fr-FR" smtClean="0"/>
              <a:t>26/08/2025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0506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  <p:sldLayoutId id="2147483814" r:id="rId6"/>
    <p:sldLayoutId id="2147483815" r:id="rId7"/>
    <p:sldLayoutId id="2147483816" r:id="rId8"/>
    <p:sldLayoutId id="2147483817" r:id="rId9"/>
    <p:sldLayoutId id="2147483818" r:id="rId10"/>
    <p:sldLayoutId id="2147483819" r:id="rId11"/>
    <p:sldLayoutId id="2147483820" r:id="rId12"/>
    <p:sldLayoutId id="2147483821" r:id="rId13"/>
    <p:sldLayoutId id="2147483822" r:id="rId14"/>
    <p:sldLayoutId id="2147483823" r:id="rId15"/>
    <p:sldLayoutId id="2147483824" r:id="rId16"/>
    <p:sldLayoutId id="214748382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5.png"/><Relationship Id="rId18" Type="http://schemas.openxmlformats.org/officeDocument/2006/relationships/image" Target="../media/image20.jpeg"/><Relationship Id="rId26" Type="http://schemas.openxmlformats.org/officeDocument/2006/relationships/image" Target="../media/image28.jpeg"/><Relationship Id="rId39" Type="http://schemas.openxmlformats.org/officeDocument/2006/relationships/image" Target="../media/image40.png"/><Relationship Id="rId21" Type="http://schemas.openxmlformats.org/officeDocument/2006/relationships/image" Target="../media/image23.jpeg"/><Relationship Id="rId34" Type="http://schemas.openxmlformats.org/officeDocument/2006/relationships/image" Target="../media/image36.png"/><Relationship Id="rId42" Type="http://schemas.openxmlformats.org/officeDocument/2006/relationships/image" Target="../media/image43.png"/><Relationship Id="rId7" Type="http://schemas.openxmlformats.org/officeDocument/2006/relationships/image" Target="../media/image9.png"/><Relationship Id="rId2" Type="http://schemas.openxmlformats.org/officeDocument/2006/relationships/image" Target="../media/image4.jpg"/><Relationship Id="rId16" Type="http://schemas.openxmlformats.org/officeDocument/2006/relationships/image" Target="../media/image18.jpeg"/><Relationship Id="rId20" Type="http://schemas.openxmlformats.org/officeDocument/2006/relationships/image" Target="../media/image22.jpeg"/><Relationship Id="rId29" Type="http://schemas.openxmlformats.org/officeDocument/2006/relationships/image" Target="../media/image31.png"/><Relationship Id="rId41" Type="http://schemas.openxmlformats.org/officeDocument/2006/relationships/image" Target="../media/image4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11" Type="http://schemas.openxmlformats.org/officeDocument/2006/relationships/image" Target="../media/image13.png"/><Relationship Id="rId24" Type="http://schemas.openxmlformats.org/officeDocument/2006/relationships/image" Target="../media/image26.jpeg"/><Relationship Id="rId32" Type="http://schemas.openxmlformats.org/officeDocument/2006/relationships/image" Target="../media/image34.png"/><Relationship Id="rId37" Type="http://schemas.openxmlformats.org/officeDocument/2006/relationships/image" Target="../media/image39.png"/><Relationship Id="rId40" Type="http://schemas.openxmlformats.org/officeDocument/2006/relationships/image" Target="../media/image41.png"/><Relationship Id="rId5" Type="http://schemas.openxmlformats.org/officeDocument/2006/relationships/image" Target="../media/image7.png"/><Relationship Id="rId15" Type="http://schemas.openxmlformats.org/officeDocument/2006/relationships/image" Target="../media/image17.jpeg"/><Relationship Id="rId23" Type="http://schemas.openxmlformats.org/officeDocument/2006/relationships/image" Target="../media/image25.jpeg"/><Relationship Id="rId28" Type="http://schemas.openxmlformats.org/officeDocument/2006/relationships/image" Target="../media/image30.png"/><Relationship Id="rId36" Type="http://schemas.openxmlformats.org/officeDocument/2006/relationships/image" Target="../media/image38.png"/><Relationship Id="rId10" Type="http://schemas.openxmlformats.org/officeDocument/2006/relationships/image" Target="../media/image12.png"/><Relationship Id="rId19" Type="http://schemas.openxmlformats.org/officeDocument/2006/relationships/image" Target="../media/image21.jpeg"/><Relationship Id="rId31" Type="http://schemas.openxmlformats.org/officeDocument/2006/relationships/image" Target="../media/image33.png"/><Relationship Id="rId4" Type="http://schemas.openxmlformats.org/officeDocument/2006/relationships/image" Target="../media/image6.png"/><Relationship Id="rId9" Type="http://schemas.openxmlformats.org/officeDocument/2006/relationships/image" Target="../media/image11.jpeg"/><Relationship Id="rId14" Type="http://schemas.openxmlformats.org/officeDocument/2006/relationships/image" Target="../media/image16.jpeg"/><Relationship Id="rId22" Type="http://schemas.openxmlformats.org/officeDocument/2006/relationships/image" Target="../media/image24.jpeg"/><Relationship Id="rId27" Type="http://schemas.openxmlformats.org/officeDocument/2006/relationships/image" Target="../media/image29.jpeg"/><Relationship Id="rId30" Type="http://schemas.openxmlformats.org/officeDocument/2006/relationships/image" Target="../media/image32.png"/><Relationship Id="rId35" Type="http://schemas.openxmlformats.org/officeDocument/2006/relationships/image" Target="../media/image37.png"/><Relationship Id="rId43" Type="http://schemas.openxmlformats.org/officeDocument/2006/relationships/image" Target="../media/image44.png"/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12" Type="http://schemas.openxmlformats.org/officeDocument/2006/relationships/image" Target="../media/image14.png"/><Relationship Id="rId17" Type="http://schemas.openxmlformats.org/officeDocument/2006/relationships/image" Target="../media/image19.jpeg"/><Relationship Id="rId25" Type="http://schemas.openxmlformats.org/officeDocument/2006/relationships/image" Target="../media/image27.jpeg"/><Relationship Id="rId33" Type="http://schemas.openxmlformats.org/officeDocument/2006/relationships/image" Target="../media/image35.png"/><Relationship Id="rId38" Type="http://schemas.openxmlformats.org/officeDocument/2006/relationships/hyperlink" Target="https://freepngimg.com/png/47415-smiley-hd-png-download-fre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919391"/>
            <a:ext cx="11685055" cy="340363"/>
          </a:xfrm>
        </p:spPr>
        <p:txBody>
          <a:bodyPr>
            <a:normAutofit fontScale="90000"/>
          </a:bodyPr>
          <a:lstStyle/>
          <a:p>
            <a:br>
              <a:rPr lang="fr-FR" sz="3200" b="1" dirty="0"/>
            </a:br>
            <a:br>
              <a:rPr lang="fr-FR" sz="3200" b="1" dirty="0"/>
            </a:br>
            <a:br>
              <a:rPr lang="fr-FR" sz="3200" b="1" dirty="0"/>
            </a:br>
            <a:r>
              <a:rPr lang="fr-FR" sz="3200" b="1" dirty="0">
                <a:solidFill>
                  <a:schemeClr val="bg1"/>
                </a:solidFill>
              </a:rPr>
              <a:t>                 </a:t>
            </a:r>
            <a:r>
              <a:rPr lang="fr-FR" sz="3200" b="1" dirty="0"/>
              <a:t> </a:t>
            </a:r>
            <a:r>
              <a:rPr lang="fr-FR" sz="1600" b="1" dirty="0">
                <a:solidFill>
                  <a:srgbClr val="FF0000"/>
                </a:solidFill>
              </a:rPr>
              <a:t>                                                                                </a:t>
            </a:r>
            <a:br>
              <a:rPr lang="fr-FR" sz="2000" b="1" dirty="0">
                <a:solidFill>
                  <a:srgbClr val="C00000"/>
                </a:solidFill>
              </a:rPr>
            </a:br>
            <a:r>
              <a:rPr lang="fr-FR" sz="2000" b="1" dirty="0">
                <a:solidFill>
                  <a:srgbClr val="C00000"/>
                </a:solidFill>
              </a:rPr>
              <a:t>         </a:t>
            </a:r>
            <a:r>
              <a:rPr lang="fr-FR" sz="1200" b="1" i="1" dirty="0">
                <a:solidFill>
                  <a:srgbClr val="C00000"/>
                </a:solidFill>
                <a:latin typeface="Forte" panose="03060902040502070203" pitchFamily="66" charset="0"/>
              </a:rPr>
              <a:t>B = </a:t>
            </a:r>
            <a:r>
              <a:rPr lang="fr-FR" sz="1800" b="1" i="1" dirty="0">
                <a:solidFill>
                  <a:srgbClr val="C00000"/>
                </a:solidFill>
                <a:latin typeface="Forte" panose="03060902040502070203" pitchFamily="66" charset="0"/>
              </a:rPr>
              <a:t> </a:t>
            </a:r>
            <a:r>
              <a:rPr lang="fr-FR" sz="1600" b="1" dirty="0">
                <a:solidFill>
                  <a:srgbClr val="C00000"/>
                </a:solidFill>
              </a:rPr>
              <a:t>origine de barbentane                    </a:t>
            </a:r>
            <a:r>
              <a:rPr lang="fr-FR" sz="1800" b="1" dirty="0"/>
              <a:t>Semaine n</a:t>
            </a:r>
            <a:r>
              <a:rPr lang="fr-FR" sz="1800" b="1"/>
              <a:t>° 37 du 08 au 12 septembre 2025</a:t>
            </a:r>
            <a:endParaRPr lang="fr-FR" sz="1800" b="1" dirty="0">
              <a:highlight>
                <a:srgbClr val="00FF00"/>
              </a:highlight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4244957"/>
            <a:ext cx="9144000" cy="1169362"/>
          </a:xfrm>
        </p:spPr>
        <p:txBody>
          <a:bodyPr>
            <a:normAutofit/>
          </a:bodyPr>
          <a:lstStyle/>
          <a:p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0568787"/>
              </p:ext>
            </p:extLst>
          </p:nvPr>
        </p:nvGraphicFramePr>
        <p:xfrm>
          <a:off x="0" y="1285435"/>
          <a:ext cx="12161452" cy="33769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12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01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602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122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575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31421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/>
                          </a:solidFill>
                        </a:rPr>
                        <a:t>lundi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Mardi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Mercredi</a:t>
                      </a:r>
                    </a:p>
                    <a:p>
                      <a:endParaRPr lang="fr-FR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Jeudi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Vendredi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917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1" dirty="0">
                        <a:solidFill>
                          <a:srgbClr val="FF66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solidFill>
                            <a:srgbClr val="009900"/>
                          </a:solidFill>
                        </a:rPr>
                        <a:t>Salade de riz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200" b="1" dirty="0">
                        <a:solidFill>
                          <a:srgbClr val="009900"/>
                        </a:solidFill>
                      </a:endParaRPr>
                    </a:p>
                    <a:p>
                      <a:pPr algn="l"/>
                      <a:r>
                        <a:rPr lang="fr-FR" sz="1400" b="1" dirty="0">
                          <a:solidFill>
                            <a:srgbClr val="009900"/>
                          </a:solidFill>
                        </a:rPr>
                        <a:t>Carotte râpée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400" b="1" dirty="0">
                        <a:solidFill>
                          <a:srgbClr val="009900"/>
                        </a:solidFill>
                      </a:endParaRPr>
                    </a:p>
                    <a:p>
                      <a:pPr algn="l"/>
                      <a:r>
                        <a:rPr lang="fr-FR" sz="1400" b="1" dirty="0">
                          <a:solidFill>
                            <a:schemeClr val="tx1"/>
                          </a:solidFill>
                        </a:rPr>
                        <a:t>Pizza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dirty="0">
                        <a:solidFill>
                          <a:srgbClr val="0099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solidFill>
                            <a:srgbClr val="009900"/>
                          </a:solidFill>
                        </a:rPr>
                        <a:t>Tomate au balsamique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dirty="0">
                        <a:solidFill>
                          <a:srgbClr val="009900"/>
                        </a:solidFill>
                      </a:endParaRPr>
                    </a:p>
                    <a:p>
                      <a:pPr marL="0" marR="0" lvl="0" indent="0" algn="l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solidFill>
                            <a:srgbClr val="009900"/>
                          </a:solidFill>
                        </a:rPr>
                        <a:t>Salade verte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6864">
                <a:tc>
                  <a:txBody>
                    <a:bodyPr/>
                    <a:lstStyle/>
                    <a:p>
                      <a:pPr algn="l"/>
                      <a:endParaRPr lang="fr-FR" sz="1400" b="1" dirty="0">
                        <a:solidFill>
                          <a:srgbClr val="FF0000"/>
                        </a:solidFill>
                      </a:endParaRPr>
                    </a:p>
                    <a:p>
                      <a:pPr algn="l"/>
                      <a:r>
                        <a:rPr lang="fr-FR" sz="1400" b="1" dirty="0">
                          <a:solidFill>
                            <a:schemeClr val="tx1"/>
                          </a:solidFill>
                        </a:rPr>
                        <a:t>Poisson </a:t>
                      </a:r>
                    </a:p>
                    <a:p>
                      <a:pPr algn="l"/>
                      <a:r>
                        <a:rPr lang="fr-FR" sz="1400" b="1" dirty="0">
                          <a:solidFill>
                            <a:srgbClr val="009900"/>
                          </a:solidFill>
                        </a:rPr>
                        <a:t>gratin de courgette</a:t>
                      </a:r>
                    </a:p>
                    <a:p>
                      <a:pPr algn="l"/>
                      <a:endParaRPr lang="fr-FR" sz="1400" b="1" dirty="0">
                        <a:solidFill>
                          <a:srgbClr val="0099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200" b="1" i="0" u="none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fr-FR" sz="1400" b="1" dirty="0">
                          <a:solidFill>
                            <a:schemeClr val="tx1"/>
                          </a:solidFill>
                        </a:rPr>
                        <a:t>Nouille au poulet</a:t>
                      </a:r>
                    </a:p>
                    <a:p>
                      <a:pPr algn="l"/>
                      <a:r>
                        <a:rPr lang="fr-FR" sz="1400" b="1" dirty="0">
                          <a:solidFill>
                            <a:srgbClr val="009900"/>
                          </a:solidFill>
                        </a:rPr>
                        <a:t>Légume</a:t>
                      </a:r>
                      <a:endParaRPr lang="fr-FR" sz="1400" b="1" i="0" u="none" baseline="0" dirty="0">
                        <a:solidFill>
                          <a:srgbClr val="0099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dirty="0">
                        <a:solidFill>
                          <a:srgbClr val="009900"/>
                        </a:solidFill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solidFill>
                            <a:srgbClr val="009900"/>
                          </a:solidFill>
                        </a:rPr>
                        <a:t>Boulette de bœuf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solidFill>
                            <a:schemeClr val="tx1"/>
                          </a:solidFill>
                        </a:rPr>
                        <a:t>blésotto</a:t>
                      </a:r>
                      <a:endParaRPr lang="fr-FR" sz="1400" b="1" dirty="0">
                        <a:solidFill>
                          <a:srgbClr val="FF6600"/>
                        </a:solidFill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solidFill>
                            <a:srgbClr val="009900"/>
                          </a:solidFill>
                        </a:rPr>
                        <a:t>légume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400" b="1" dirty="0">
                        <a:solidFill>
                          <a:srgbClr val="009900"/>
                        </a:solidFill>
                      </a:endParaRPr>
                    </a:p>
                    <a:p>
                      <a:pPr algn="l"/>
                      <a:r>
                        <a:rPr lang="fr-FR" sz="1400" b="1" dirty="0">
                          <a:solidFill>
                            <a:srgbClr val="FF6600"/>
                          </a:solidFill>
                        </a:rPr>
                        <a:t>Roti de porc</a:t>
                      </a:r>
                    </a:p>
                    <a:p>
                      <a:pPr algn="l"/>
                      <a:r>
                        <a:rPr lang="fr-FR" sz="1400" b="1" dirty="0">
                          <a:solidFill>
                            <a:schemeClr val="tx1"/>
                          </a:solidFill>
                        </a:rPr>
                        <a:t>Purée de pdt</a:t>
                      </a:r>
                    </a:p>
                    <a:p>
                      <a:pPr algn="l"/>
                      <a:r>
                        <a:rPr lang="fr-FR" sz="1400" b="1" dirty="0">
                          <a:solidFill>
                            <a:srgbClr val="009900"/>
                          </a:solidFill>
                        </a:rPr>
                        <a:t>légume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400" b="1" u="none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fr-FR" sz="1400" b="1" u="none" baseline="0" dirty="0">
                          <a:solidFill>
                            <a:srgbClr val="009900"/>
                          </a:solidFill>
                        </a:rPr>
                        <a:t>Couscous végétarien</a:t>
                      </a:r>
                    </a:p>
                    <a:p>
                      <a:pPr algn="l"/>
                      <a:r>
                        <a:rPr lang="fr-FR" sz="1400" b="1" u="none" baseline="0" dirty="0">
                          <a:solidFill>
                            <a:srgbClr val="009900"/>
                          </a:solidFill>
                        </a:rPr>
                        <a:t>légume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876">
                <a:tc>
                  <a:txBody>
                    <a:bodyPr/>
                    <a:lstStyle/>
                    <a:p>
                      <a:pPr algn="l"/>
                      <a:r>
                        <a:rPr lang="fr-FR" sz="1400" b="1" dirty="0">
                          <a:solidFill>
                            <a:srgbClr val="009900"/>
                          </a:solidFill>
                        </a:rPr>
                        <a:t>yaourt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b="1" dirty="0">
                          <a:solidFill>
                            <a:srgbClr val="FF0000"/>
                          </a:solidFill>
                        </a:rPr>
                        <a:t>fromage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b="1" dirty="0">
                          <a:solidFill>
                            <a:srgbClr val="009900"/>
                          </a:solidFill>
                        </a:rPr>
                        <a:t>Kiri</a:t>
                      </a:r>
                      <a:r>
                        <a:rPr lang="fr-FR" sz="14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400" b="1" dirty="0">
                          <a:solidFill>
                            <a:srgbClr val="009900"/>
                          </a:solidFill>
                        </a:rPr>
                        <a:t>bio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solidFill>
                            <a:srgbClr val="009900"/>
                          </a:solidFill>
                        </a:rPr>
                        <a:t>Fromage blanc</a:t>
                      </a:r>
                      <a:endParaRPr lang="fr-FR" sz="1400" b="1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b="1" dirty="0">
                          <a:solidFill>
                            <a:srgbClr val="C00000"/>
                          </a:solidFill>
                        </a:rPr>
                        <a:t>fromage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6597">
                <a:tc>
                  <a:txBody>
                    <a:bodyPr/>
                    <a:lstStyle/>
                    <a:p>
                      <a:pPr algn="l"/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fr-FR" sz="1400" b="1" dirty="0">
                          <a:solidFill>
                            <a:schemeClr val="tx1"/>
                          </a:solidFill>
                        </a:rPr>
                        <a:t>Fruit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400" b="1" dirty="0">
                        <a:solidFill>
                          <a:srgbClr val="009900"/>
                        </a:solidFill>
                      </a:endParaRPr>
                    </a:p>
                    <a:p>
                      <a:pPr algn="l"/>
                      <a:r>
                        <a:rPr lang="fr-FR" sz="1400" b="1" dirty="0">
                          <a:solidFill>
                            <a:srgbClr val="009900"/>
                          </a:solidFill>
                        </a:rPr>
                        <a:t>Compote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fr-FR" sz="1400" b="1" dirty="0">
                          <a:solidFill>
                            <a:schemeClr val="tx1"/>
                          </a:solidFill>
                        </a:rPr>
                        <a:t>Fruit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400" b="1" dirty="0">
                        <a:solidFill>
                          <a:srgbClr val="009900"/>
                        </a:solidFill>
                      </a:endParaRPr>
                    </a:p>
                    <a:p>
                      <a:pPr algn="l"/>
                      <a:r>
                        <a:rPr lang="fr-FR" sz="1400" b="1" dirty="0">
                          <a:solidFill>
                            <a:srgbClr val="009900"/>
                          </a:solidFill>
                        </a:rPr>
                        <a:t>Compote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fr-FR" sz="1400" b="1" dirty="0">
                          <a:solidFill>
                            <a:schemeClr val="tx1"/>
                          </a:solidFill>
                        </a:rPr>
                        <a:t>Fruit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3178964"/>
              </p:ext>
            </p:extLst>
          </p:nvPr>
        </p:nvGraphicFramePr>
        <p:xfrm>
          <a:off x="-59281" y="4615745"/>
          <a:ext cx="12220733" cy="23265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79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907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748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160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811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6295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Goûter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Goûter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Goûter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Goûter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Goûter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1016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>
                          <a:solidFill>
                            <a:srgbClr val="009900"/>
                          </a:solidFill>
                        </a:rPr>
                        <a:t>Compote</a:t>
                      </a:r>
                      <a:r>
                        <a:rPr lang="fr-FR" sz="1400" baseline="0" dirty="0"/>
                        <a:t> </a:t>
                      </a:r>
                    </a:p>
                    <a:p>
                      <a:pPr algn="ctr"/>
                      <a:r>
                        <a:rPr lang="fr-FR" sz="1400" baseline="0" dirty="0"/>
                        <a:t>fromage pain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</a:rPr>
                        <a:t>Biscuit fruit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400" dirty="0">
                          <a:solidFill>
                            <a:srgbClr val="009900"/>
                          </a:solidFill>
                        </a:rPr>
                        <a:t>laitage</a:t>
                      </a:r>
                    </a:p>
                    <a:p>
                      <a:pPr algn="ctr"/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/>
                        <a:t>Pain, confiture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/>
                        <a:t> </a:t>
                      </a:r>
                      <a:r>
                        <a:rPr lang="fr-FR" sz="1400" dirty="0">
                          <a:solidFill>
                            <a:srgbClr val="009900"/>
                          </a:solidFill>
                        </a:rPr>
                        <a:t>yaourt</a:t>
                      </a:r>
                    </a:p>
                    <a:p>
                      <a:pPr algn="ctr"/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>
                          <a:solidFill>
                            <a:schemeClr val="tx1"/>
                          </a:solidFill>
                        </a:rPr>
                        <a:t>Laitage,</a:t>
                      </a:r>
                      <a:r>
                        <a:rPr lang="fr-FR" sz="14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400" dirty="0">
                          <a:solidFill>
                            <a:schemeClr val="tx1"/>
                          </a:solidFill>
                        </a:rPr>
                        <a:t>biscuit </a:t>
                      </a:r>
                    </a:p>
                    <a:p>
                      <a:pPr algn="ctr"/>
                      <a:r>
                        <a:rPr lang="fr-FR" sz="1400" dirty="0">
                          <a:solidFill>
                            <a:srgbClr val="009900"/>
                          </a:solidFill>
                        </a:rPr>
                        <a:t>fruit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</a:rPr>
                        <a:t>Pain, chocolat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solidFill>
                            <a:srgbClr val="009900"/>
                          </a:solidFill>
                        </a:rPr>
                        <a:t>compote</a:t>
                      </a:r>
                    </a:p>
                    <a:p>
                      <a:pPr algn="ctr"/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8022"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1" dirty="0">
                          <a:solidFill>
                            <a:srgbClr val="C00000"/>
                          </a:solidFill>
                        </a:rPr>
                        <a:t>La cuisine municipale se réserve la possibilité de modifier les menus en fonction des aléas du marché et des livraisons.</a:t>
                      </a:r>
                    </a:p>
                    <a:p>
                      <a:pPr algn="ctr"/>
                      <a:endParaRPr lang="fr-FR" sz="1200" b="1" i="1" dirty="0">
                        <a:solidFill>
                          <a:srgbClr val="C00000"/>
                        </a:solidFill>
                        <a:latin typeface="Forte" panose="03060902040502070203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rPr>
                        <a:t>Allergènes</a:t>
                      </a:r>
                      <a:r>
                        <a:rPr kumimoji="0" lang="fr-F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highlight>
                            <a:srgbClr val="FFFF00"/>
                          </a:highlight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rPr>
                        <a:t> : </a:t>
                      </a:r>
                      <a:r>
                        <a:rPr kumimoji="0" lang="fr-F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rPr>
                        <a:t>Céréales contenant du gluten, Fruits à coques, Crustacés, Céleri, Œufs, Moutarde , Poissons, Soja, Lait,  Anhydride sulfureux, Graines de sésame, Lupin, Arachides, Mollusques</a:t>
                      </a:r>
                    </a:p>
                    <a:p>
                      <a:pPr algn="ctr"/>
                      <a:endParaRPr lang="fr-FR" sz="1200" b="1" u="sng" dirty="0">
                        <a:solidFill>
                          <a:srgbClr val="0099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endParaRPr lang="fr-FR" sz="1200" b="1" kern="1200" dirty="0">
                        <a:solidFill>
                          <a:srgbClr val="0099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0657469" y="1212445"/>
            <a:ext cx="213360" cy="130758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 flipH="1">
            <a:off x="151000" y="170232"/>
            <a:ext cx="1146561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dirty="0">
                <a:latin typeface="Segoe UI" panose="020B0502040204020203" pitchFamily="34" charset="0"/>
              </a:rPr>
              <a:t> </a:t>
            </a:r>
            <a:r>
              <a:rPr lang="fr-FR" sz="2800" dirty="0">
                <a:solidFill>
                  <a:srgbClr val="C00000"/>
                </a:solidFill>
                <a:latin typeface="Segoe UI" panose="020B0502040204020203" pitchFamily="34" charset="0"/>
              </a:rPr>
              <a:t>Menus de la crèche « </a:t>
            </a:r>
            <a:r>
              <a:rPr lang="fr-FR" sz="2400" dirty="0">
                <a:solidFill>
                  <a:srgbClr val="C00000"/>
                </a:solidFill>
                <a:latin typeface="Segoe UI" panose="020B0502040204020203" pitchFamily="34" charset="0"/>
              </a:rPr>
              <a:t>Les</a:t>
            </a:r>
            <a:r>
              <a:rPr lang="fr-FR" sz="2800" dirty="0">
                <a:solidFill>
                  <a:srgbClr val="C00000"/>
                </a:solidFill>
                <a:latin typeface="Segoe UI" panose="020B0502040204020203" pitchFamily="34" charset="0"/>
              </a:rPr>
              <a:t> Pequelets » </a:t>
            </a:r>
          </a:p>
          <a:p>
            <a:pPr algn="r"/>
            <a:r>
              <a:rPr lang="fr-FR" sz="2800" dirty="0">
                <a:solidFill>
                  <a:schemeClr val="bg1"/>
                </a:solidFill>
                <a:latin typeface="Segoe UI" panose="020B0502040204020203" pitchFamily="34" charset="0"/>
              </a:rPr>
              <a:t> </a:t>
            </a:r>
            <a:endParaRPr lang="fr-FR" sz="2800" dirty="0">
              <a:solidFill>
                <a:srgbClr val="FF0000"/>
              </a:solidFill>
            </a:endParaRPr>
          </a:p>
        </p:txBody>
      </p:sp>
      <p:pic>
        <p:nvPicPr>
          <p:cNvPr id="9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558766" y="5758040"/>
            <a:ext cx="57508" cy="228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3937" y="5452810"/>
            <a:ext cx="144598" cy="201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5059" y="2954043"/>
            <a:ext cx="156589" cy="217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6" descr="Un nouveau logo pour les produits AOP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9833" y="3785468"/>
            <a:ext cx="177346" cy="177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6745" y="3730310"/>
            <a:ext cx="137404" cy="191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244" y="3735364"/>
            <a:ext cx="153276" cy="213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8" descr="IGP : que veut dire ce sigle et pourquoi le privilégier ?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78" r="17917"/>
          <a:stretch/>
        </p:blipFill>
        <p:spPr bwMode="auto">
          <a:xfrm rot="16200000">
            <a:off x="11453966" y="5761289"/>
            <a:ext cx="196842" cy="154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3174" y="4306322"/>
            <a:ext cx="147811" cy="205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4" descr="L&amp;#39;écolabel public « Pêche Durable » | Ministère de l&amp;#39;Agriculture et de  l&amp;#39;Alimentation"/>
          <p:cNvPicPr>
            <a:picLocks noChangeAspect="1" noChangeArrowheads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13" r="16742"/>
          <a:stretch/>
        </p:blipFill>
        <p:spPr bwMode="auto">
          <a:xfrm flipH="1">
            <a:off x="10737306" y="5759712"/>
            <a:ext cx="240873" cy="205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9402" y="4352379"/>
            <a:ext cx="164443" cy="228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6338" y="5785107"/>
            <a:ext cx="109034" cy="2111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4766" y="3011536"/>
            <a:ext cx="152487" cy="212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2573" y="5772042"/>
            <a:ext cx="135430" cy="214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9732" y="2207117"/>
            <a:ext cx="128834" cy="179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10" descr="Le label rouge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6340" y="5759712"/>
            <a:ext cx="232756" cy="153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6" descr="Un nouveau logo pour les produits AOP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8766" y="3706215"/>
            <a:ext cx="200646" cy="200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6" descr="Un nouveau logo pour les produits AOP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220368" y="2188611"/>
            <a:ext cx="154213" cy="1912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18" descr="Calibre De Conception De Logo De Vecteur De Ferme De Poulet Fermier  Illustration de Vecteur - Illustration du conception, étiquette: 64432395"/>
          <p:cNvPicPr>
            <a:picLocks noChangeAspect="1" noChangeArrowheads="1"/>
          </p:cNvPicPr>
          <p:nvPr/>
        </p:nvPicPr>
        <p:blipFill rotWithShape="1"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139"/>
          <a:stretch/>
        </p:blipFill>
        <p:spPr bwMode="auto">
          <a:xfrm>
            <a:off x="11277752" y="5767875"/>
            <a:ext cx="222836" cy="218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8801" y="2209150"/>
            <a:ext cx="127547" cy="177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Image 30">
            <a:extLst>
              <a:ext uri="{FF2B5EF4-FFF2-40B4-BE49-F238E27FC236}">
                <a16:creationId xmlns:a16="http://schemas.microsoft.com/office/drawing/2014/main" id="{526FED77-4824-4369-B69F-65CDBD0BDB3D}"/>
              </a:ext>
            </a:extLst>
          </p:cNvPr>
          <p:cNvPicPr/>
          <p:nvPr/>
        </p:nvPicPr>
        <p:blipFill>
          <a:blip r:embed="rId2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92814">
            <a:off x="9591793" y="5796190"/>
            <a:ext cx="311900" cy="193141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Image 31">
            <a:extLst>
              <a:ext uri="{FF2B5EF4-FFF2-40B4-BE49-F238E27FC236}">
                <a16:creationId xmlns:a16="http://schemas.microsoft.com/office/drawing/2014/main" id="{526FED77-4824-4369-B69F-65CDBD0BDB3D}"/>
              </a:ext>
            </a:extLst>
          </p:cNvPr>
          <p:cNvPicPr/>
          <p:nvPr/>
        </p:nvPicPr>
        <p:blipFill>
          <a:blip r:embed="rId2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37349" y="5765840"/>
            <a:ext cx="273564" cy="2131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Image 32">
            <a:extLst>
              <a:ext uri="{FF2B5EF4-FFF2-40B4-BE49-F238E27FC236}">
                <a16:creationId xmlns:a16="http://schemas.microsoft.com/office/drawing/2014/main" id="{526FED77-4824-4369-B69F-65CDBD0BDB3D}"/>
              </a:ext>
            </a:extLst>
          </p:cNvPr>
          <p:cNvPicPr/>
          <p:nvPr/>
        </p:nvPicPr>
        <p:blipFill>
          <a:blip r:embed="rId2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326550" flipH="1" flipV="1">
            <a:off x="9569963" y="5824971"/>
            <a:ext cx="281067" cy="14106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/>
          <p:cNvSpPr/>
          <p:nvPr/>
        </p:nvSpPr>
        <p:spPr>
          <a:xfrm>
            <a:off x="395417" y="431842"/>
            <a:ext cx="202433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sz="1200" dirty="0">
              <a:solidFill>
                <a:srgbClr val="FF0000"/>
              </a:solidFill>
            </a:endParaRPr>
          </a:p>
        </p:txBody>
      </p:sp>
      <p:pic>
        <p:nvPicPr>
          <p:cNvPr id="34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186899"/>
            <a:ext cx="165728" cy="193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14" descr="L&amp;#39;écolabel public « Pêche Durable » | Ministère de l&amp;#39;Agriculture et de  l&amp;#39;Alimentation"/>
          <p:cNvPicPr>
            <a:picLocks noChangeAspect="1" noChangeArrowheads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13" r="16742"/>
          <a:stretch/>
        </p:blipFill>
        <p:spPr bwMode="auto">
          <a:xfrm flipH="1">
            <a:off x="10776735" y="5776297"/>
            <a:ext cx="228094" cy="195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Image 36">
            <a:extLst>
              <a:ext uri="{FF2B5EF4-FFF2-40B4-BE49-F238E27FC236}">
                <a16:creationId xmlns:a16="http://schemas.microsoft.com/office/drawing/2014/main" id="{526FED77-4824-4369-B69F-65CDBD0BDB3D}"/>
              </a:ext>
            </a:extLst>
          </p:cNvPr>
          <p:cNvPicPr/>
          <p:nvPr/>
        </p:nvPicPr>
        <p:blipFill>
          <a:blip r:embed="rId2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7268" y="5801431"/>
            <a:ext cx="345109" cy="15734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Image 37">
            <a:extLst>
              <a:ext uri="{FF2B5EF4-FFF2-40B4-BE49-F238E27FC236}">
                <a16:creationId xmlns:a16="http://schemas.microsoft.com/office/drawing/2014/main" id="{526FED77-4824-4369-B69F-65CDBD0BDB3D}"/>
              </a:ext>
            </a:extLst>
          </p:cNvPr>
          <p:cNvPicPr/>
          <p:nvPr/>
        </p:nvPicPr>
        <p:blipFill>
          <a:blip r:embed="rId2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83536">
            <a:off x="9563657" y="5753407"/>
            <a:ext cx="169783" cy="227734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7346" y="3220694"/>
            <a:ext cx="139846" cy="194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838" y="5436226"/>
            <a:ext cx="159203" cy="213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Image 42"/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8402333" y="3753565"/>
            <a:ext cx="158510" cy="213378"/>
          </a:xfrm>
          <a:prstGeom prst="rect">
            <a:avLst/>
          </a:prstGeom>
        </p:spPr>
      </p:pic>
      <p:pic>
        <p:nvPicPr>
          <p:cNvPr id="36" name="Image 35"/>
          <p:cNvPicPr>
            <a:picLocks noChangeAspect="1"/>
          </p:cNvPicPr>
          <p:nvPr/>
        </p:nvPicPr>
        <p:blipFill>
          <a:blip r:embed="rId30"/>
          <a:stretch>
            <a:fillRect/>
          </a:stretch>
        </p:blipFill>
        <p:spPr>
          <a:xfrm>
            <a:off x="11677505" y="5725007"/>
            <a:ext cx="231668" cy="152413"/>
          </a:xfrm>
          <a:prstGeom prst="rect">
            <a:avLst/>
          </a:prstGeom>
        </p:spPr>
      </p:pic>
      <p:pic>
        <p:nvPicPr>
          <p:cNvPr id="44" name="Image 43"/>
          <p:cNvPicPr>
            <a:picLocks noChangeAspect="1"/>
          </p:cNvPicPr>
          <p:nvPr/>
        </p:nvPicPr>
        <p:blipFill>
          <a:blip r:embed="rId31"/>
          <a:stretch>
            <a:fillRect/>
          </a:stretch>
        </p:blipFill>
        <p:spPr>
          <a:xfrm>
            <a:off x="11468381" y="2826016"/>
            <a:ext cx="188992" cy="128027"/>
          </a:xfrm>
          <a:prstGeom prst="rect">
            <a:avLst/>
          </a:prstGeom>
        </p:spPr>
      </p:pic>
      <p:pic>
        <p:nvPicPr>
          <p:cNvPr id="45" name="Image 44"/>
          <p:cNvPicPr>
            <a:picLocks noChangeAspect="1"/>
          </p:cNvPicPr>
          <p:nvPr/>
        </p:nvPicPr>
        <p:blipFill>
          <a:blip r:embed="rId31"/>
          <a:stretch>
            <a:fillRect/>
          </a:stretch>
        </p:blipFill>
        <p:spPr>
          <a:xfrm>
            <a:off x="10208812" y="5821626"/>
            <a:ext cx="188992" cy="128027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32"/>
          <a:stretch>
            <a:fillRect/>
          </a:stretch>
        </p:blipFill>
        <p:spPr>
          <a:xfrm>
            <a:off x="10575169" y="5794020"/>
            <a:ext cx="135430" cy="192728"/>
          </a:xfrm>
          <a:prstGeom prst="rect">
            <a:avLst/>
          </a:prstGeom>
        </p:spPr>
      </p:pic>
      <p:pic>
        <p:nvPicPr>
          <p:cNvPr id="42" name="Image 41"/>
          <p:cNvPicPr>
            <a:picLocks noChangeAspect="1"/>
          </p:cNvPicPr>
          <p:nvPr/>
        </p:nvPicPr>
        <p:blipFill>
          <a:blip r:embed="rId32"/>
          <a:stretch>
            <a:fillRect/>
          </a:stretch>
        </p:blipFill>
        <p:spPr>
          <a:xfrm>
            <a:off x="5477269" y="3801944"/>
            <a:ext cx="124613" cy="177334"/>
          </a:xfrm>
          <a:prstGeom prst="rect">
            <a:avLst/>
          </a:prstGeom>
        </p:spPr>
      </p:pic>
      <p:pic>
        <p:nvPicPr>
          <p:cNvPr id="46" name="Image 45"/>
          <p:cNvPicPr>
            <a:picLocks noChangeAspect="1"/>
          </p:cNvPicPr>
          <p:nvPr/>
        </p:nvPicPr>
        <p:blipFill>
          <a:blip r:embed="rId33"/>
          <a:stretch>
            <a:fillRect/>
          </a:stretch>
        </p:blipFill>
        <p:spPr>
          <a:xfrm>
            <a:off x="134971" y="83597"/>
            <a:ext cx="2133785" cy="798645"/>
          </a:xfrm>
          <a:prstGeom prst="rect">
            <a:avLst/>
          </a:prstGeom>
        </p:spPr>
      </p:pic>
      <p:pic>
        <p:nvPicPr>
          <p:cNvPr id="47" name="Image 46"/>
          <p:cNvPicPr>
            <a:picLocks noChangeAspect="1"/>
          </p:cNvPicPr>
          <p:nvPr/>
        </p:nvPicPr>
        <p:blipFill>
          <a:blip r:embed="rId31"/>
          <a:stretch>
            <a:fillRect/>
          </a:stretch>
        </p:blipFill>
        <p:spPr>
          <a:xfrm>
            <a:off x="10211453" y="5821626"/>
            <a:ext cx="188992" cy="128027"/>
          </a:xfrm>
          <a:prstGeom prst="rect">
            <a:avLst/>
          </a:prstGeom>
        </p:spPr>
      </p:pic>
      <p:pic>
        <p:nvPicPr>
          <p:cNvPr id="50" name="Image 49"/>
          <p:cNvPicPr>
            <a:picLocks noChangeAspect="1"/>
          </p:cNvPicPr>
          <p:nvPr/>
        </p:nvPicPr>
        <p:blipFill>
          <a:blip r:embed="rId34"/>
          <a:stretch>
            <a:fillRect/>
          </a:stretch>
        </p:blipFill>
        <p:spPr>
          <a:xfrm>
            <a:off x="11935880" y="5766456"/>
            <a:ext cx="225572" cy="140220"/>
          </a:xfrm>
          <a:prstGeom prst="rect">
            <a:avLst/>
          </a:prstGeom>
        </p:spPr>
      </p:pic>
      <p:pic>
        <p:nvPicPr>
          <p:cNvPr id="51" name="Image 50"/>
          <p:cNvPicPr>
            <a:picLocks noChangeAspect="1"/>
          </p:cNvPicPr>
          <p:nvPr/>
        </p:nvPicPr>
        <p:blipFill>
          <a:blip r:embed="rId34"/>
          <a:stretch>
            <a:fillRect/>
          </a:stretch>
        </p:blipFill>
        <p:spPr>
          <a:xfrm>
            <a:off x="8376150" y="3033754"/>
            <a:ext cx="225572" cy="140220"/>
          </a:xfrm>
          <a:prstGeom prst="rect">
            <a:avLst/>
          </a:prstGeom>
        </p:spPr>
      </p:pic>
      <p:pic>
        <p:nvPicPr>
          <p:cNvPr id="52" name="Image 51"/>
          <p:cNvPicPr>
            <a:picLocks noChangeAspect="1"/>
          </p:cNvPicPr>
          <p:nvPr/>
        </p:nvPicPr>
        <p:blipFill>
          <a:blip r:embed="rId34"/>
          <a:stretch>
            <a:fillRect/>
          </a:stretch>
        </p:blipFill>
        <p:spPr>
          <a:xfrm>
            <a:off x="4221776" y="2179502"/>
            <a:ext cx="225572" cy="140220"/>
          </a:xfrm>
          <a:prstGeom prst="rect">
            <a:avLst/>
          </a:prstGeom>
        </p:spPr>
      </p:pic>
      <p:pic>
        <p:nvPicPr>
          <p:cNvPr id="53" name="Image 52"/>
          <p:cNvPicPr>
            <a:picLocks noChangeAspect="1"/>
          </p:cNvPicPr>
          <p:nvPr/>
        </p:nvPicPr>
        <p:blipFill>
          <a:blip r:embed="rId34"/>
          <a:stretch>
            <a:fillRect/>
          </a:stretch>
        </p:blipFill>
        <p:spPr>
          <a:xfrm>
            <a:off x="11852881" y="2790326"/>
            <a:ext cx="165998" cy="202225"/>
          </a:xfrm>
          <a:prstGeom prst="rect">
            <a:avLst/>
          </a:prstGeom>
        </p:spPr>
      </p:pic>
      <p:pic>
        <p:nvPicPr>
          <p:cNvPr id="54" name="Image 53"/>
          <p:cNvPicPr>
            <a:picLocks noChangeAspect="1"/>
          </p:cNvPicPr>
          <p:nvPr/>
        </p:nvPicPr>
        <p:blipFill>
          <a:blip r:embed="rId34"/>
          <a:stretch>
            <a:fillRect/>
          </a:stretch>
        </p:blipFill>
        <p:spPr>
          <a:xfrm>
            <a:off x="11877090" y="5766456"/>
            <a:ext cx="225572" cy="140220"/>
          </a:xfrm>
          <a:prstGeom prst="rect">
            <a:avLst/>
          </a:prstGeom>
        </p:spPr>
      </p:pic>
      <p:pic>
        <p:nvPicPr>
          <p:cNvPr id="48" name="Image 47"/>
          <p:cNvPicPr>
            <a:picLocks noChangeAspect="1"/>
          </p:cNvPicPr>
          <p:nvPr/>
        </p:nvPicPr>
        <p:blipFill>
          <a:blip r:embed="rId35"/>
          <a:stretch>
            <a:fillRect/>
          </a:stretch>
        </p:blipFill>
        <p:spPr>
          <a:xfrm>
            <a:off x="10168841" y="2907658"/>
            <a:ext cx="286537" cy="323116"/>
          </a:xfrm>
          <a:prstGeom prst="rect">
            <a:avLst/>
          </a:prstGeom>
        </p:spPr>
      </p:pic>
      <p:pic>
        <p:nvPicPr>
          <p:cNvPr id="55" name="Image 54"/>
          <p:cNvPicPr>
            <a:picLocks noChangeAspect="1"/>
          </p:cNvPicPr>
          <p:nvPr/>
        </p:nvPicPr>
        <p:blipFill>
          <a:blip r:embed="rId35"/>
          <a:stretch>
            <a:fillRect/>
          </a:stretch>
        </p:blipFill>
        <p:spPr>
          <a:xfrm>
            <a:off x="1636454" y="2991867"/>
            <a:ext cx="339510" cy="239755"/>
          </a:xfrm>
          <a:prstGeom prst="rect">
            <a:avLst/>
          </a:prstGeom>
        </p:spPr>
      </p:pic>
      <p:pic>
        <p:nvPicPr>
          <p:cNvPr id="56" name="Image 55"/>
          <p:cNvPicPr>
            <a:picLocks noChangeAspect="1"/>
          </p:cNvPicPr>
          <p:nvPr/>
        </p:nvPicPr>
        <p:blipFill>
          <a:blip r:embed="rId35"/>
          <a:stretch>
            <a:fillRect/>
          </a:stretch>
        </p:blipFill>
        <p:spPr>
          <a:xfrm>
            <a:off x="2954696" y="2807176"/>
            <a:ext cx="201407" cy="416370"/>
          </a:xfrm>
          <a:prstGeom prst="rect">
            <a:avLst/>
          </a:prstGeom>
        </p:spPr>
      </p:pic>
      <p:pic>
        <p:nvPicPr>
          <p:cNvPr id="57" name="Image 56"/>
          <p:cNvPicPr>
            <a:picLocks noChangeAspect="1"/>
          </p:cNvPicPr>
          <p:nvPr/>
        </p:nvPicPr>
        <p:blipFill>
          <a:blip r:embed="rId35"/>
          <a:stretch>
            <a:fillRect/>
          </a:stretch>
        </p:blipFill>
        <p:spPr>
          <a:xfrm>
            <a:off x="7649149" y="2007890"/>
            <a:ext cx="334405" cy="385053"/>
          </a:xfrm>
          <a:prstGeom prst="rect">
            <a:avLst/>
          </a:prstGeom>
        </p:spPr>
      </p:pic>
      <p:pic>
        <p:nvPicPr>
          <p:cNvPr id="58" name="Image 57"/>
          <p:cNvPicPr>
            <a:picLocks noChangeAspect="1"/>
          </p:cNvPicPr>
          <p:nvPr/>
        </p:nvPicPr>
        <p:blipFill>
          <a:blip r:embed="rId35"/>
          <a:stretch>
            <a:fillRect/>
          </a:stretch>
        </p:blipFill>
        <p:spPr>
          <a:xfrm>
            <a:off x="10406769" y="2096500"/>
            <a:ext cx="361501" cy="201423"/>
          </a:xfrm>
          <a:prstGeom prst="rect">
            <a:avLst/>
          </a:prstGeom>
        </p:spPr>
      </p:pic>
      <p:pic>
        <p:nvPicPr>
          <p:cNvPr id="59" name="Image 58"/>
          <p:cNvPicPr>
            <a:picLocks noChangeAspect="1"/>
          </p:cNvPicPr>
          <p:nvPr/>
        </p:nvPicPr>
        <p:blipFill>
          <a:blip r:embed="rId36"/>
          <a:stretch>
            <a:fillRect/>
          </a:stretch>
        </p:blipFill>
        <p:spPr>
          <a:xfrm>
            <a:off x="11054296" y="5789815"/>
            <a:ext cx="167978" cy="167978"/>
          </a:xfrm>
          <a:prstGeom prst="rect">
            <a:avLst/>
          </a:prstGeom>
        </p:spPr>
      </p:pic>
      <p:pic>
        <p:nvPicPr>
          <p:cNvPr id="60" name="Image 59"/>
          <p:cNvPicPr>
            <a:picLocks noChangeAspect="1"/>
          </p:cNvPicPr>
          <p:nvPr/>
        </p:nvPicPr>
        <p:blipFill>
          <a:blip r:embed="rId36"/>
          <a:stretch>
            <a:fillRect/>
          </a:stretch>
        </p:blipFill>
        <p:spPr>
          <a:xfrm>
            <a:off x="8510410" y="2819078"/>
            <a:ext cx="160965" cy="160965"/>
          </a:xfrm>
          <a:prstGeom prst="rect">
            <a:avLst/>
          </a:prstGeom>
        </p:spPr>
      </p:pic>
      <p:pic>
        <p:nvPicPr>
          <p:cNvPr id="67" name="Image 66">
            <a:extLst>
              <a:ext uri="{FF2B5EF4-FFF2-40B4-BE49-F238E27FC236}">
                <a16:creationId xmlns:a16="http://schemas.microsoft.com/office/drawing/2014/main" id="{C290A276-38B1-45B4-96B1-C921CF9C6E27}"/>
              </a:ext>
            </a:extLst>
          </p:cNvPr>
          <p:cNvPicPr>
            <a:picLocks noChangeAspect="1"/>
          </p:cNvPicPr>
          <p:nvPr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8"/>
              </a:ext>
            </a:extLst>
          </a:blip>
          <a:stretch>
            <a:fillRect/>
          </a:stretch>
        </p:blipFill>
        <p:spPr>
          <a:xfrm>
            <a:off x="2046619" y="860951"/>
            <a:ext cx="906689" cy="510768"/>
          </a:xfrm>
          <a:prstGeom prst="rect">
            <a:avLst/>
          </a:prstGeom>
        </p:spPr>
      </p:pic>
      <p:pic>
        <p:nvPicPr>
          <p:cNvPr id="62" name="Image 61">
            <a:extLst>
              <a:ext uri="{FF2B5EF4-FFF2-40B4-BE49-F238E27FC236}">
                <a16:creationId xmlns:a16="http://schemas.microsoft.com/office/drawing/2014/main" id="{160F5F33-D9D2-47F0-B6D1-79B7F59EE901}"/>
              </a:ext>
            </a:extLst>
          </p:cNvPr>
          <p:cNvPicPr>
            <a:picLocks noChangeAspect="1"/>
          </p:cNvPicPr>
          <p:nvPr/>
        </p:nvPicPr>
        <p:blipFill>
          <a:blip r:embed="rId39"/>
          <a:stretch>
            <a:fillRect/>
          </a:stretch>
        </p:blipFill>
        <p:spPr>
          <a:xfrm>
            <a:off x="8239834" y="2826016"/>
            <a:ext cx="188992" cy="128027"/>
          </a:xfrm>
          <a:prstGeom prst="rect">
            <a:avLst/>
          </a:prstGeom>
        </p:spPr>
      </p:pic>
      <p:pic>
        <p:nvPicPr>
          <p:cNvPr id="64" name="Image 63">
            <a:extLst>
              <a:ext uri="{FF2B5EF4-FFF2-40B4-BE49-F238E27FC236}">
                <a16:creationId xmlns:a16="http://schemas.microsoft.com/office/drawing/2014/main" id="{879AD69D-4B60-4B24-AAC8-A5D43593CDC1}"/>
              </a:ext>
            </a:extLst>
          </p:cNvPr>
          <p:cNvPicPr>
            <a:picLocks noChangeAspect="1"/>
          </p:cNvPicPr>
          <p:nvPr/>
        </p:nvPicPr>
        <p:blipFill>
          <a:blip r:embed="rId40"/>
          <a:stretch>
            <a:fillRect/>
          </a:stretch>
        </p:blipFill>
        <p:spPr>
          <a:xfrm>
            <a:off x="3758255" y="2773723"/>
            <a:ext cx="274362" cy="140221"/>
          </a:xfrm>
          <a:prstGeom prst="rect">
            <a:avLst/>
          </a:prstGeom>
        </p:spPr>
      </p:pic>
      <p:pic>
        <p:nvPicPr>
          <p:cNvPr id="66" name="Image 65">
            <a:extLst>
              <a:ext uri="{FF2B5EF4-FFF2-40B4-BE49-F238E27FC236}">
                <a16:creationId xmlns:a16="http://schemas.microsoft.com/office/drawing/2014/main" id="{8307678F-3B01-426C-A787-F88D2219CCCC}"/>
              </a:ext>
            </a:extLst>
          </p:cNvPr>
          <p:cNvPicPr>
            <a:picLocks noChangeAspect="1"/>
          </p:cNvPicPr>
          <p:nvPr/>
        </p:nvPicPr>
        <p:blipFill>
          <a:blip r:embed="rId41"/>
          <a:stretch>
            <a:fillRect/>
          </a:stretch>
        </p:blipFill>
        <p:spPr>
          <a:xfrm>
            <a:off x="6442531" y="2773723"/>
            <a:ext cx="175148" cy="213377"/>
          </a:xfrm>
          <a:prstGeom prst="rect">
            <a:avLst/>
          </a:prstGeom>
        </p:spPr>
      </p:pic>
      <p:pic>
        <p:nvPicPr>
          <p:cNvPr id="68" name="Image 67">
            <a:extLst>
              <a:ext uri="{FF2B5EF4-FFF2-40B4-BE49-F238E27FC236}">
                <a16:creationId xmlns:a16="http://schemas.microsoft.com/office/drawing/2014/main" id="{91443F51-BD43-4942-B36E-864DAE26324D}"/>
              </a:ext>
            </a:extLst>
          </p:cNvPr>
          <p:cNvPicPr>
            <a:picLocks noChangeAspect="1"/>
          </p:cNvPicPr>
          <p:nvPr/>
        </p:nvPicPr>
        <p:blipFill>
          <a:blip r:embed="rId41"/>
          <a:stretch>
            <a:fillRect/>
          </a:stretch>
        </p:blipFill>
        <p:spPr>
          <a:xfrm>
            <a:off x="10470848" y="3002248"/>
            <a:ext cx="112424" cy="213378"/>
          </a:xfrm>
          <a:prstGeom prst="rect">
            <a:avLst/>
          </a:prstGeom>
        </p:spPr>
      </p:pic>
      <p:pic>
        <p:nvPicPr>
          <p:cNvPr id="69" name="Image 68">
            <a:extLst>
              <a:ext uri="{FF2B5EF4-FFF2-40B4-BE49-F238E27FC236}">
                <a16:creationId xmlns:a16="http://schemas.microsoft.com/office/drawing/2014/main" id="{3F052E83-A4E1-4DF3-B58E-483E5A8EEE36}"/>
              </a:ext>
            </a:extLst>
          </p:cNvPr>
          <p:cNvPicPr>
            <a:picLocks noChangeAspect="1"/>
          </p:cNvPicPr>
          <p:nvPr/>
        </p:nvPicPr>
        <p:blipFill>
          <a:blip r:embed="rId41"/>
          <a:stretch>
            <a:fillRect/>
          </a:stretch>
        </p:blipFill>
        <p:spPr>
          <a:xfrm>
            <a:off x="10591332" y="5785602"/>
            <a:ext cx="94484" cy="213378"/>
          </a:xfrm>
          <a:prstGeom prst="rect">
            <a:avLst/>
          </a:prstGeom>
        </p:spPr>
      </p:pic>
      <p:pic>
        <p:nvPicPr>
          <p:cNvPr id="70" name="Image 69">
            <a:extLst>
              <a:ext uri="{FF2B5EF4-FFF2-40B4-BE49-F238E27FC236}">
                <a16:creationId xmlns:a16="http://schemas.microsoft.com/office/drawing/2014/main" id="{CD3CF5AC-EFA8-4DA7-B95C-76CD5AFFB722}"/>
              </a:ext>
            </a:extLst>
          </p:cNvPr>
          <p:cNvPicPr>
            <a:picLocks noChangeAspect="1"/>
          </p:cNvPicPr>
          <p:nvPr/>
        </p:nvPicPr>
        <p:blipFill>
          <a:blip r:embed="rId41"/>
          <a:stretch>
            <a:fillRect/>
          </a:stretch>
        </p:blipFill>
        <p:spPr>
          <a:xfrm flipH="1">
            <a:off x="3539142" y="2179502"/>
            <a:ext cx="112424" cy="213378"/>
          </a:xfrm>
          <a:prstGeom prst="rect">
            <a:avLst/>
          </a:prstGeom>
        </p:spPr>
      </p:pic>
      <p:pic>
        <p:nvPicPr>
          <p:cNvPr id="49" name="Image 48">
            <a:extLst>
              <a:ext uri="{FF2B5EF4-FFF2-40B4-BE49-F238E27FC236}">
                <a16:creationId xmlns:a16="http://schemas.microsoft.com/office/drawing/2014/main" id="{6B7D0548-0D12-48F4-8C5C-F5EF0AFBB4D9}"/>
              </a:ext>
            </a:extLst>
          </p:cNvPr>
          <p:cNvPicPr>
            <a:picLocks noChangeAspect="1"/>
          </p:cNvPicPr>
          <p:nvPr/>
        </p:nvPicPr>
        <p:blipFill>
          <a:blip r:embed="rId42"/>
          <a:stretch>
            <a:fillRect/>
          </a:stretch>
        </p:blipFill>
        <p:spPr>
          <a:xfrm>
            <a:off x="6212551" y="2807054"/>
            <a:ext cx="207282" cy="140221"/>
          </a:xfrm>
          <a:prstGeom prst="rect">
            <a:avLst/>
          </a:prstGeom>
        </p:spPr>
      </p:pic>
      <p:pic>
        <p:nvPicPr>
          <p:cNvPr id="20" name="Image 19">
            <a:extLst>
              <a:ext uri="{FF2B5EF4-FFF2-40B4-BE49-F238E27FC236}">
                <a16:creationId xmlns:a16="http://schemas.microsoft.com/office/drawing/2014/main" id="{74A5AAA2-E760-4A04-829C-FD34634E98B6}"/>
              </a:ext>
            </a:extLst>
          </p:cNvPr>
          <p:cNvPicPr>
            <a:picLocks noChangeAspect="1"/>
          </p:cNvPicPr>
          <p:nvPr/>
        </p:nvPicPr>
        <p:blipFill>
          <a:blip r:embed="rId43"/>
          <a:stretch>
            <a:fillRect/>
          </a:stretch>
        </p:blipFill>
        <p:spPr>
          <a:xfrm>
            <a:off x="1213821" y="5928271"/>
            <a:ext cx="1066892" cy="682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679127"/>
      </p:ext>
    </p:extLst>
  </p:cSld>
  <p:clrMapOvr>
    <a:masterClrMapping/>
  </p:clrMapOvr>
</p:sld>
</file>

<file path=ppt/theme/theme1.xml><?xml version="1.0" encoding="utf-8"?>
<a:theme xmlns:a="http://schemas.openxmlformats.org/drawingml/2006/main" name="Ronds dans l’eau">
  <a:themeElements>
    <a:clrScheme name="Ronds dans l’eau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Ronds dans l’eau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onds dans l’eau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TM04033925[[fn=Ronds dans l’eau]]</Template>
  <TotalTime>34905</TotalTime>
  <Words>165</Words>
  <Application>Microsoft Office PowerPoint</Application>
  <PresentationFormat>Grand écran</PresentationFormat>
  <Paragraphs>67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Forte</vt:lpstr>
      <vt:lpstr>Segoe UI</vt:lpstr>
      <vt:lpstr>Trebuchet MS</vt:lpstr>
      <vt:lpstr>Tw Cen MT</vt:lpstr>
      <vt:lpstr>Ronds dans l’eau</vt:lpstr>
      <vt:lpstr>                                                                                                               B =  origine de barbentane                    Semaine n° 37 du 08 au 12 septembre 2025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Menu crèche</dc:title>
  <dc:creator>Cantine</dc:creator>
  <cp:lastModifiedBy>Cantine</cp:lastModifiedBy>
  <cp:revision>664</cp:revision>
  <cp:lastPrinted>2025-08-11T05:41:28Z</cp:lastPrinted>
  <dcterms:created xsi:type="dcterms:W3CDTF">2021-08-24T06:31:05Z</dcterms:created>
  <dcterms:modified xsi:type="dcterms:W3CDTF">2025-08-26T05:46:57Z</dcterms:modified>
</cp:coreProperties>
</file>