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256" r:id="rId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6600"/>
    <a:srgbClr val="3AB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9494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1540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097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584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97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854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8989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9280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4704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3012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5970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25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6699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259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3425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1080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092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191C272-B624-4882-A778-5D292486F1B2}" type="datetimeFigureOut">
              <a:rPr lang="fr-FR" smtClean="0"/>
              <a:t>28/10/2026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31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26" Type="http://schemas.openxmlformats.org/officeDocument/2006/relationships/image" Target="../media/image28.png"/><Relationship Id="rId39" Type="http://schemas.openxmlformats.org/officeDocument/2006/relationships/image" Target="../media/image40.png"/><Relationship Id="rId21" Type="http://schemas.openxmlformats.org/officeDocument/2006/relationships/image" Target="../media/image23.jpeg"/><Relationship Id="rId34" Type="http://schemas.openxmlformats.org/officeDocument/2006/relationships/image" Target="../media/image3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6" Type="http://schemas.openxmlformats.org/officeDocument/2006/relationships/image" Target="../media/image18.jpe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41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hyperlink" Target="https://freepngimg.com/png/47415-smiley-hd-png-download-free" TargetMode="External"/><Relationship Id="rId37" Type="http://schemas.openxmlformats.org/officeDocument/2006/relationships/image" Target="../media/image38.png"/><Relationship Id="rId40" Type="http://schemas.openxmlformats.org/officeDocument/2006/relationships/image" Target="../media/image41.pn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7.png"/><Relationship Id="rId10" Type="http://schemas.openxmlformats.org/officeDocument/2006/relationships/image" Target="../media/image12.png"/><Relationship Id="rId19" Type="http://schemas.openxmlformats.org/officeDocument/2006/relationships/image" Target="../media/image21.jpeg"/><Relationship Id="rId31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6.png"/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5" Type="http://schemas.openxmlformats.org/officeDocument/2006/relationships/image" Target="../media/image27.png"/><Relationship Id="rId33" Type="http://schemas.openxmlformats.org/officeDocument/2006/relationships/image" Target="../media/image34.png"/><Relationship Id="rId38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919391"/>
            <a:ext cx="11685055" cy="340363"/>
          </a:xfrm>
        </p:spPr>
        <p:txBody>
          <a:bodyPr>
            <a:normAutofit fontScale="90000"/>
          </a:bodyPr>
          <a:lstStyle/>
          <a:p>
            <a:br>
              <a:rPr lang="fr-FR" sz="3200" b="1" dirty="0"/>
            </a:br>
            <a:br>
              <a:rPr lang="fr-FR" sz="3200" b="1" dirty="0"/>
            </a:br>
            <a:br>
              <a:rPr lang="fr-FR" sz="3200" b="1" dirty="0"/>
            </a:br>
            <a:r>
              <a:rPr lang="fr-FR" sz="3200" b="1" dirty="0">
                <a:solidFill>
                  <a:schemeClr val="bg1"/>
                </a:solidFill>
              </a:rPr>
              <a:t>                 </a:t>
            </a:r>
            <a:r>
              <a:rPr lang="fr-FR" sz="3200" b="1" dirty="0"/>
              <a:t> </a:t>
            </a:r>
            <a:r>
              <a:rPr lang="fr-FR" sz="1600" b="1" dirty="0">
                <a:solidFill>
                  <a:srgbClr val="FF0000"/>
                </a:solidFill>
              </a:rPr>
              <a:t>                                                                                </a:t>
            </a:r>
            <a:br>
              <a:rPr lang="fr-FR" sz="2000" b="1" dirty="0">
                <a:solidFill>
                  <a:srgbClr val="C00000"/>
                </a:solidFill>
              </a:rPr>
            </a:br>
            <a:r>
              <a:rPr lang="fr-FR" sz="2000" b="1" dirty="0">
                <a:solidFill>
                  <a:srgbClr val="C00000"/>
                </a:solidFill>
              </a:rPr>
              <a:t>         </a:t>
            </a:r>
            <a:r>
              <a:rPr lang="fr-FR" sz="1200" b="1" i="1" dirty="0">
                <a:solidFill>
                  <a:srgbClr val="C00000"/>
                </a:solidFill>
                <a:latin typeface="Forte" panose="03060902040502070203" pitchFamily="66" charset="0"/>
              </a:rPr>
              <a:t>B = </a:t>
            </a:r>
            <a:r>
              <a:rPr lang="fr-FR" sz="1800" b="1" i="1" dirty="0">
                <a:solidFill>
                  <a:srgbClr val="C00000"/>
                </a:solidFill>
                <a:latin typeface="Forte" panose="03060902040502070203" pitchFamily="66" charset="0"/>
              </a:rPr>
              <a:t> </a:t>
            </a:r>
            <a:r>
              <a:rPr lang="fr-FR" sz="1600" b="1" dirty="0">
                <a:solidFill>
                  <a:srgbClr val="C00000"/>
                </a:solidFill>
              </a:rPr>
              <a:t>origine de barbentane                    </a:t>
            </a:r>
            <a:r>
              <a:rPr lang="fr-FR" sz="1800" b="1" dirty="0"/>
              <a:t>Semaine n°</a:t>
            </a:r>
            <a:r>
              <a:rPr lang="fr-FR" sz="1600" b="1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45 du 02 au 06 novembre </a:t>
            </a:r>
            <a:r>
              <a:rPr lang="fr-FR" sz="1800" b="1" dirty="0"/>
              <a:t>2026</a:t>
            </a:r>
            <a:endParaRPr lang="fr-FR" sz="1800" b="1" dirty="0">
              <a:highlight>
                <a:srgbClr val="00FF00"/>
              </a:highligh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244957"/>
            <a:ext cx="9144000" cy="1169362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553180"/>
              </p:ext>
            </p:extLst>
          </p:nvPr>
        </p:nvGraphicFramePr>
        <p:xfrm>
          <a:off x="-25637" y="1320973"/>
          <a:ext cx="12217638" cy="3474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2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4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01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2657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Lundi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Mardi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Mercredi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Jeudi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Vendredi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18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FF66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FF66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Feuilleté aux fromage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1" dirty="0">
                        <a:solidFill>
                          <a:srgbClr val="0099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Soupe de potiron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Crudités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Pâté cornichons maison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FF66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Salade verte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56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Saucisse lentilles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légume</a:t>
                      </a:r>
                      <a:endParaRPr lang="fr-FR" sz="1400" b="1" i="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Chili sin carne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légume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FF66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riz</a:t>
                      </a:r>
                      <a:endParaRPr lang="fr-FR" sz="1400" b="1" i="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Pate 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façon carbonara</a:t>
                      </a:r>
                    </a:p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légume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Filet de poisson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Prée de chou fleur et brocolis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Blé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Sauté de poulet aux pruneaux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semoule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légume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297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yaourt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fromage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Kiri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bio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Fromage blanc</a:t>
                      </a:r>
                      <a:endParaRPr lang="fr-FR" sz="1400" b="1" dirty="0">
                        <a:solidFill>
                          <a:schemeClr val="accent6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C0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fromage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17">
                <a:tc>
                  <a:txBody>
                    <a:bodyPr/>
                    <a:lstStyle/>
                    <a:p>
                      <a:pPr algn="l"/>
                      <a:endParaRPr lang="fr-FR" sz="1400" b="1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fr-FR" sz="1400" b="1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Fruit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rgbClr val="0099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Compote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Fruit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rgbClr val="0099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Compote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Fruit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80310"/>
              </p:ext>
            </p:extLst>
          </p:nvPr>
        </p:nvGraphicFramePr>
        <p:xfrm>
          <a:off x="-29641" y="4741968"/>
          <a:ext cx="12220733" cy="2419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6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2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796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953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Goûter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Goûter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Goûter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Goûter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Goûter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702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9900"/>
                          </a:solidFill>
                        </a:rPr>
                        <a:t>Compote</a:t>
                      </a:r>
                      <a:r>
                        <a:rPr lang="fr-FR" sz="1400" baseline="0" dirty="0"/>
                        <a:t> </a:t>
                      </a:r>
                    </a:p>
                    <a:p>
                      <a:pPr algn="ctr"/>
                      <a:r>
                        <a:rPr lang="fr-FR" sz="1400" baseline="0" dirty="0"/>
                        <a:t>fromage pain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Biscuit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>
                          <a:solidFill>
                            <a:srgbClr val="009900"/>
                          </a:solidFill>
                        </a:rPr>
                        <a:t>laitage</a:t>
                      </a:r>
                    </a:p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Pain, confiture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 </a:t>
                      </a:r>
                      <a:r>
                        <a:rPr lang="fr-FR" sz="1400" dirty="0">
                          <a:solidFill>
                            <a:srgbClr val="009900"/>
                          </a:solidFill>
                        </a:rPr>
                        <a:t>yaourt</a:t>
                      </a:r>
                    </a:p>
                    <a:p>
                      <a:pPr algn="ctr"/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Laitage,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biscuit </a:t>
                      </a:r>
                    </a:p>
                    <a:p>
                      <a:pPr algn="ctr"/>
                      <a:r>
                        <a:rPr lang="fr-FR" sz="1400" dirty="0">
                          <a:solidFill>
                            <a:srgbClr val="009900"/>
                          </a:solidFill>
                        </a:rPr>
                        <a:t>fruit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Pain, chocolat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rgbClr val="009900"/>
                          </a:solidFill>
                        </a:rPr>
                        <a:t>compote</a:t>
                      </a:r>
                    </a:p>
                    <a:p>
                      <a:pPr algn="ctr"/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64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dirty="0">
                          <a:solidFill>
                            <a:srgbClr val="C00000"/>
                          </a:solidFill>
                        </a:rPr>
                        <a:t>La cuisine municipale se réserve la possibilité de modifier les menus en fonction des aléas du marché et des livraisons.</a:t>
                      </a:r>
                    </a:p>
                    <a:p>
                      <a:pPr algn="ctr"/>
                      <a:endParaRPr lang="fr-FR" sz="1200" b="1" i="1" dirty="0">
                        <a:solidFill>
                          <a:srgbClr val="C00000"/>
                        </a:solidFill>
                        <a:latin typeface="Forte" panose="03060902040502070203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Allergènes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 : 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Céréales contenant du gluten, Fruits à coques, Crustacés, Céleri, Œufs, Moutarde , Poissons, Soja, Lait,  Anhydride sulfureux, Graines de sésame, Lupin, Arachides, Mollusques</a:t>
                      </a:r>
                    </a:p>
                    <a:p>
                      <a:pPr algn="ctr"/>
                      <a:endParaRPr lang="fr-FR" sz="1200" b="1" u="sng" dirty="0">
                        <a:solidFill>
                          <a:srgbClr val="0099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200" b="1" kern="1200" dirty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69123" y="1314977"/>
            <a:ext cx="213360" cy="1307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flipH="1">
            <a:off x="151000" y="170232"/>
            <a:ext cx="114656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latin typeface="Segoe UI" panose="020B0502040204020203" pitchFamily="34" charset="0"/>
              </a:rPr>
              <a:t> </a:t>
            </a:r>
            <a:r>
              <a:rPr lang="fr-FR" sz="2800" dirty="0">
                <a:solidFill>
                  <a:srgbClr val="C00000"/>
                </a:solidFill>
                <a:latin typeface="Segoe UI" panose="020B0502040204020203" pitchFamily="34" charset="0"/>
              </a:rPr>
              <a:t>Menus de la crèche « </a:t>
            </a:r>
            <a:r>
              <a:rPr lang="fr-FR" sz="2400" dirty="0">
                <a:solidFill>
                  <a:srgbClr val="C00000"/>
                </a:solidFill>
                <a:latin typeface="Segoe UI" panose="020B0502040204020203" pitchFamily="34" charset="0"/>
              </a:rPr>
              <a:t>Les</a:t>
            </a:r>
            <a:r>
              <a:rPr lang="fr-FR" sz="2800" dirty="0">
                <a:solidFill>
                  <a:srgbClr val="C00000"/>
                </a:solidFill>
                <a:latin typeface="Segoe UI" panose="020B0502040204020203" pitchFamily="34" charset="0"/>
              </a:rPr>
              <a:t> Pequelets » 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10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518" y="5501208"/>
            <a:ext cx="144598" cy="20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15" y="3022014"/>
            <a:ext cx="156589" cy="21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Un nouveau logo pour les produits AO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101" y="3852583"/>
            <a:ext cx="177346" cy="17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418" y="3941256"/>
            <a:ext cx="137404" cy="19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39" y="3890459"/>
            <a:ext cx="153276" cy="213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GP : que veut dire ce sigle et pourquoi le privilégier ?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r="17917"/>
          <a:stretch/>
        </p:blipFill>
        <p:spPr bwMode="auto">
          <a:xfrm rot="16200000">
            <a:off x="9440425" y="6023313"/>
            <a:ext cx="196842" cy="15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696" y="4462821"/>
            <a:ext cx="147811" cy="20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707" y="4424484"/>
            <a:ext cx="164443" cy="22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687" y="6015366"/>
            <a:ext cx="109034" cy="21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686" y="5961273"/>
            <a:ext cx="152487" cy="21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997" y="5953181"/>
            <a:ext cx="135430" cy="21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561" y="2826459"/>
            <a:ext cx="128834" cy="17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Un nouveau logo pour les produits AOP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220" y="3929606"/>
            <a:ext cx="200646" cy="20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Un nouveau logo pour les produits AOP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568389" y="5983850"/>
            <a:ext cx="154213" cy="19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8" descr="Calibre De Conception De Logo De Vecteur De Ferme De Poulet Fermier  Illustration de Vecteur - Illustration du conception, étiquette: 64432395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 bwMode="auto">
          <a:xfrm>
            <a:off x="11234361" y="5999974"/>
            <a:ext cx="222836" cy="21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26550" flipH="1" flipV="1">
            <a:off x="3948582" y="2290295"/>
            <a:ext cx="281067" cy="14106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95417" y="431842"/>
            <a:ext cx="20243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200" dirty="0">
              <a:solidFill>
                <a:srgbClr val="FF0000"/>
              </a:solidFill>
            </a:endParaRPr>
          </a:p>
        </p:txBody>
      </p:sp>
      <p:pic>
        <p:nvPicPr>
          <p:cNvPr id="34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925" y="5971411"/>
            <a:ext cx="165728" cy="19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L&amp;#39;écolabel public « Pêche Durable » | Ministère de l&amp;#39;Agriculture et de  l&amp;#39;Alimentation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3" r="16742"/>
          <a:stretch/>
        </p:blipFill>
        <p:spPr bwMode="auto">
          <a:xfrm flipH="1">
            <a:off x="10769251" y="5968854"/>
            <a:ext cx="228094" cy="19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979" y="3248330"/>
            <a:ext cx="345109" cy="1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3536">
            <a:off x="10905021" y="2253488"/>
            <a:ext cx="169783" cy="227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16122" y="3027102"/>
            <a:ext cx="109110" cy="21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451919" y="3853878"/>
            <a:ext cx="158510" cy="213378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160516" y="6046913"/>
            <a:ext cx="231668" cy="152413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317884" y="5977367"/>
            <a:ext cx="188992" cy="128027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887068" y="2839430"/>
            <a:ext cx="188992" cy="12802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217432" y="2281924"/>
            <a:ext cx="135430" cy="192728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397393" y="3922977"/>
            <a:ext cx="124613" cy="177334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-29641" y="552787"/>
            <a:ext cx="2133785" cy="798645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954144" y="2784013"/>
            <a:ext cx="225572" cy="140220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240768" y="2265325"/>
            <a:ext cx="225572" cy="140220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659639" y="2322308"/>
            <a:ext cx="225572" cy="140220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978454" y="5934291"/>
            <a:ext cx="286537" cy="323116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955712" y="5987731"/>
            <a:ext cx="339510" cy="239755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067646" y="5920675"/>
            <a:ext cx="201407" cy="35961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045383" y="5948867"/>
            <a:ext cx="281161" cy="323745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94726" y="2708475"/>
            <a:ext cx="361501" cy="201423"/>
          </a:xfrm>
          <a:prstGeom prst="rect">
            <a:avLst/>
          </a:prstGeom>
        </p:spPr>
      </p:pic>
      <p:pic>
        <p:nvPicPr>
          <p:cNvPr id="60" name="Image 59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556159" y="6015366"/>
            <a:ext cx="160965" cy="160965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C290A276-38B1-45B4-96B1-C921CF9C6E27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2"/>
              </a:ext>
            </a:extLst>
          </a:blip>
          <a:stretch>
            <a:fillRect/>
          </a:stretch>
        </p:blipFill>
        <p:spPr>
          <a:xfrm>
            <a:off x="2163884" y="895302"/>
            <a:ext cx="906689" cy="510768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160F5F33-D9D2-47F0-B6D1-79B7F59EE901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453124" y="2826459"/>
            <a:ext cx="188992" cy="128027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879AD69D-4B60-4B24-AAC8-A5D43593CDC1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273554" y="6004219"/>
            <a:ext cx="226912" cy="107110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8307678F-3B01-426C-A787-F88D2219CCCC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746552" y="2256905"/>
            <a:ext cx="160981" cy="196118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6B7D0548-0D12-48F4-8C5C-F5EF0AFBB4D9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702571" y="2833332"/>
            <a:ext cx="207282" cy="14022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A5AAA2-E760-4A04-829C-FD34634E98B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351460" y="5920675"/>
            <a:ext cx="1066892" cy="68281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78889AC-60C9-4A72-9EB2-A39846EA2910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9465868" y="6010066"/>
            <a:ext cx="152413" cy="19508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3264EBE1-10CB-4010-A336-101FE6A2F053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8927728" y="6056459"/>
            <a:ext cx="143620" cy="11303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725BA7-2041-4901-9BC8-339C8A1F0EE9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542273" y="2812353"/>
            <a:ext cx="158510" cy="1950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799330-5844-4227-9327-737EF55A3D16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653292" y="2753767"/>
            <a:ext cx="219475" cy="26824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363DDA7-8DBF-A824-26EE-B6B2DFEFBA63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1795424" y="5971270"/>
            <a:ext cx="219475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79127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Ronds dans l’eau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Ronds dans l’eau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onds dans l’eau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Ronds dans l’eau</Template>
  <TotalTime>37372</TotalTime>
  <Words>171</Words>
  <Application>Microsoft Office PowerPoint</Application>
  <PresentationFormat>Grand écran</PresentationFormat>
  <Paragraphs>62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 Light</vt:lpstr>
      <vt:lpstr>Forte</vt:lpstr>
      <vt:lpstr>Segoe UI</vt:lpstr>
      <vt:lpstr>Trebuchet MS</vt:lpstr>
      <vt:lpstr>Tw Cen MT</vt:lpstr>
      <vt:lpstr>Ronds dans l’eau</vt:lpstr>
      <vt:lpstr>                                                                                                               B =  origine de barbentane                    Semaine n°45 du 02 au 06 novembre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 crèche</dc:title>
  <dc:creator>Cantine</dc:creator>
  <cp:lastModifiedBy>Cantine</cp:lastModifiedBy>
  <cp:revision>763</cp:revision>
  <cp:lastPrinted>2026-10-07T10:32:58Z</cp:lastPrinted>
  <dcterms:created xsi:type="dcterms:W3CDTF">2021-08-24T06:31:05Z</dcterms:created>
  <dcterms:modified xsi:type="dcterms:W3CDTF">2026-10-28T13:09:18Z</dcterms:modified>
</cp:coreProperties>
</file>