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6600"/>
    <a:srgbClr val="3AB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679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9516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590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2103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3007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60376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699446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63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901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8630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9823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056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843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0787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84983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06099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48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191C272-B624-4882-A778-5D292486F1B2}" type="datetimeFigureOut">
              <a:rPr lang="fr-FR" smtClean="0"/>
              <a:t>23/10/2025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AE3AF1D-99A3-4A7B-8301-D2094B07A768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050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  <p:sldLayoutId id="214748382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.png"/><Relationship Id="rId18" Type="http://schemas.openxmlformats.org/officeDocument/2006/relationships/image" Target="../media/image20.jpeg"/><Relationship Id="rId26" Type="http://schemas.openxmlformats.org/officeDocument/2006/relationships/image" Target="../media/image28.jpeg"/><Relationship Id="rId39" Type="http://schemas.openxmlformats.org/officeDocument/2006/relationships/image" Target="../media/image40.png"/><Relationship Id="rId21" Type="http://schemas.openxmlformats.org/officeDocument/2006/relationships/image" Target="../media/image23.jpeg"/><Relationship Id="rId34" Type="http://schemas.openxmlformats.org/officeDocument/2006/relationships/image" Target="../media/image36.png"/><Relationship Id="rId42" Type="http://schemas.openxmlformats.org/officeDocument/2006/relationships/image" Target="../media/image43.png"/><Relationship Id="rId7" Type="http://schemas.openxmlformats.org/officeDocument/2006/relationships/image" Target="../media/image9.png"/><Relationship Id="rId2" Type="http://schemas.openxmlformats.org/officeDocument/2006/relationships/image" Target="../media/image4.jpg"/><Relationship Id="rId16" Type="http://schemas.openxmlformats.org/officeDocument/2006/relationships/image" Target="../media/image18.jpeg"/><Relationship Id="rId20" Type="http://schemas.openxmlformats.org/officeDocument/2006/relationships/image" Target="../media/image22.jpeg"/><Relationship Id="rId29" Type="http://schemas.openxmlformats.org/officeDocument/2006/relationships/image" Target="../media/image31.png"/><Relationship Id="rId41" Type="http://schemas.openxmlformats.org/officeDocument/2006/relationships/image" Target="../media/image4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11" Type="http://schemas.openxmlformats.org/officeDocument/2006/relationships/image" Target="../media/image13.png"/><Relationship Id="rId24" Type="http://schemas.openxmlformats.org/officeDocument/2006/relationships/image" Target="../media/image26.jpeg"/><Relationship Id="rId32" Type="http://schemas.openxmlformats.org/officeDocument/2006/relationships/image" Target="../media/image34.png"/><Relationship Id="rId37" Type="http://schemas.openxmlformats.org/officeDocument/2006/relationships/image" Target="../media/image39.png"/><Relationship Id="rId40" Type="http://schemas.openxmlformats.org/officeDocument/2006/relationships/image" Target="../media/image41.png"/><Relationship Id="rId5" Type="http://schemas.openxmlformats.org/officeDocument/2006/relationships/image" Target="../media/image7.png"/><Relationship Id="rId15" Type="http://schemas.openxmlformats.org/officeDocument/2006/relationships/image" Target="../media/image17.jpeg"/><Relationship Id="rId23" Type="http://schemas.openxmlformats.org/officeDocument/2006/relationships/image" Target="../media/image25.jpeg"/><Relationship Id="rId28" Type="http://schemas.openxmlformats.org/officeDocument/2006/relationships/image" Target="../media/image30.png"/><Relationship Id="rId36" Type="http://schemas.openxmlformats.org/officeDocument/2006/relationships/image" Target="../media/image38.png"/><Relationship Id="rId10" Type="http://schemas.openxmlformats.org/officeDocument/2006/relationships/image" Target="../media/image12.png"/><Relationship Id="rId19" Type="http://schemas.openxmlformats.org/officeDocument/2006/relationships/image" Target="../media/image21.jpeg"/><Relationship Id="rId31" Type="http://schemas.openxmlformats.org/officeDocument/2006/relationships/image" Target="../media/image33.png"/><Relationship Id="rId4" Type="http://schemas.openxmlformats.org/officeDocument/2006/relationships/image" Target="../media/image6.pn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Relationship Id="rId22" Type="http://schemas.openxmlformats.org/officeDocument/2006/relationships/image" Target="../media/image24.jpeg"/><Relationship Id="rId27" Type="http://schemas.openxmlformats.org/officeDocument/2006/relationships/image" Target="../media/image29.jpeg"/><Relationship Id="rId30" Type="http://schemas.openxmlformats.org/officeDocument/2006/relationships/image" Target="../media/image32.png"/><Relationship Id="rId35" Type="http://schemas.openxmlformats.org/officeDocument/2006/relationships/image" Target="../media/image37.png"/><Relationship Id="rId43" Type="http://schemas.openxmlformats.org/officeDocument/2006/relationships/image" Target="../media/image44.png"/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12" Type="http://schemas.openxmlformats.org/officeDocument/2006/relationships/image" Target="../media/image14.png"/><Relationship Id="rId17" Type="http://schemas.openxmlformats.org/officeDocument/2006/relationships/image" Target="../media/image19.jpeg"/><Relationship Id="rId25" Type="http://schemas.openxmlformats.org/officeDocument/2006/relationships/image" Target="../media/image27.jpeg"/><Relationship Id="rId33" Type="http://schemas.openxmlformats.org/officeDocument/2006/relationships/image" Target="../media/image35.png"/><Relationship Id="rId38" Type="http://schemas.openxmlformats.org/officeDocument/2006/relationships/hyperlink" Target="https://freepngimg.com/png/47415-smiley-hd-png-download-fre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919391"/>
            <a:ext cx="11685055" cy="340363"/>
          </a:xfrm>
        </p:spPr>
        <p:txBody>
          <a:bodyPr>
            <a:normAutofit fontScale="90000"/>
          </a:bodyPr>
          <a:lstStyle/>
          <a:p>
            <a:br>
              <a:rPr lang="fr-FR" sz="3200" b="1" dirty="0"/>
            </a:br>
            <a:br>
              <a:rPr lang="fr-FR" sz="3200" b="1" dirty="0"/>
            </a:br>
            <a:br>
              <a:rPr lang="fr-FR" sz="3200" b="1" dirty="0"/>
            </a:br>
            <a:r>
              <a:rPr lang="fr-FR" sz="3200" b="1" dirty="0">
                <a:solidFill>
                  <a:schemeClr val="bg1"/>
                </a:solidFill>
              </a:rPr>
              <a:t>                 </a:t>
            </a:r>
            <a:r>
              <a:rPr lang="fr-FR" sz="3200" b="1" dirty="0"/>
              <a:t> </a:t>
            </a:r>
            <a:r>
              <a:rPr lang="fr-FR" sz="1600" b="1" dirty="0">
                <a:solidFill>
                  <a:srgbClr val="FF0000"/>
                </a:solidFill>
              </a:rPr>
              <a:t>                                                                                </a:t>
            </a:r>
            <a:br>
              <a:rPr lang="fr-FR" sz="2000" b="1" dirty="0">
                <a:solidFill>
                  <a:srgbClr val="C00000"/>
                </a:solidFill>
              </a:rPr>
            </a:br>
            <a:r>
              <a:rPr lang="fr-FR" sz="2000" b="1" dirty="0">
                <a:solidFill>
                  <a:srgbClr val="C00000"/>
                </a:solidFill>
              </a:rPr>
              <a:t>         </a:t>
            </a:r>
            <a:r>
              <a:rPr lang="fr-FR" sz="1200" b="1" i="1" dirty="0">
                <a:solidFill>
                  <a:srgbClr val="C00000"/>
                </a:solidFill>
                <a:latin typeface="Forte" panose="03060902040502070203" pitchFamily="66" charset="0"/>
              </a:rPr>
              <a:t>B = </a:t>
            </a:r>
            <a:r>
              <a:rPr lang="fr-FR" sz="1800" b="1" i="1" dirty="0">
                <a:solidFill>
                  <a:srgbClr val="C00000"/>
                </a:solidFill>
                <a:latin typeface="Forte" panose="03060902040502070203" pitchFamily="66" charset="0"/>
              </a:rPr>
              <a:t> </a:t>
            </a:r>
            <a:r>
              <a:rPr lang="fr-FR" sz="1600" b="1" dirty="0">
                <a:solidFill>
                  <a:srgbClr val="C00000"/>
                </a:solidFill>
              </a:rPr>
              <a:t>origine de barbentane                    </a:t>
            </a:r>
            <a:r>
              <a:rPr lang="fr-FR" sz="1800" b="1" dirty="0"/>
              <a:t>Semaine n° 45 du 03 au 07 novembre 2025</a:t>
            </a:r>
            <a:endParaRPr lang="fr-FR" sz="1800" b="1" dirty="0">
              <a:highlight>
                <a:srgbClr val="00FF00"/>
              </a:highligh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44957"/>
            <a:ext cx="9144000" cy="1169362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22526"/>
              </p:ext>
            </p:extLst>
          </p:nvPr>
        </p:nvGraphicFramePr>
        <p:xfrm>
          <a:off x="-29641" y="1287055"/>
          <a:ext cx="12161452" cy="3494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2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201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2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2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575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22674">
                <a:tc>
                  <a:txBody>
                    <a:bodyPr/>
                    <a:lstStyle/>
                    <a:p>
                      <a:pPr algn="ctr"/>
                      <a:r>
                        <a:rPr lang="fr-FR" dirty="0">
                          <a:solidFill>
                            <a:schemeClr val="bg1"/>
                          </a:solidFill>
                        </a:rPr>
                        <a:t>Lundi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Mardi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Mercredi</a:t>
                      </a:r>
                    </a:p>
                    <a:p>
                      <a:endParaRPr lang="fr-FR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Jeudi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Vendredi</a:t>
                      </a: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918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Feuilleté aux fromages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Soupe de saison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Salade </a:t>
                      </a:r>
                      <a:r>
                        <a:rPr lang="fr-FR" sz="1400" b="1">
                          <a:solidFill>
                            <a:srgbClr val="009900"/>
                          </a:solidFill>
                        </a:rPr>
                        <a:t>de crudités</a:t>
                      </a:r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Pâté maison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Salade verte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5613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Saucisse de bœuf bio de barbentane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lentilles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Chili sin carne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FF6600"/>
                          </a:solidFill>
                        </a:rPr>
                        <a:t>Riz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Pate</a:t>
                      </a:r>
                      <a:r>
                        <a:rPr lang="fr-FR" sz="1400" b="1" dirty="0">
                          <a:solidFill>
                            <a:srgbClr val="FF6600"/>
                          </a:solidFill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carbonara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légume</a:t>
                      </a:r>
                      <a:endParaRPr lang="fr-FR" sz="1400" b="1" dirty="0">
                        <a:solidFill>
                          <a:srgbClr val="FF6600"/>
                        </a:solidFill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Poisson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FF6600"/>
                          </a:solidFill>
                        </a:rPr>
                        <a:t>Riz de Camargue</a:t>
                      </a: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Purée de carotte au cumin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u="none" baseline="0" dirty="0">
                          <a:solidFill>
                            <a:schemeClr val="tx1"/>
                          </a:solidFill>
                        </a:rPr>
                        <a:t>Sauté de poulet</a:t>
                      </a:r>
                    </a:p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Semoule</a:t>
                      </a:r>
                    </a:p>
                    <a:p>
                      <a:pPr algn="l"/>
                      <a:r>
                        <a:rPr lang="fr-FR" sz="1400" b="1" u="none" baseline="0" dirty="0">
                          <a:solidFill>
                            <a:srgbClr val="009900"/>
                          </a:solidFill>
                        </a:rPr>
                        <a:t>Légume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7297"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FF0000"/>
                          </a:solidFill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Kiri</a:t>
                      </a:r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bio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Fromage blanc</a:t>
                      </a:r>
                      <a:endParaRPr lang="fr-FR" sz="1400" b="1" dirty="0">
                        <a:solidFill>
                          <a:schemeClr val="accent6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fr-FR" sz="1400" b="1" dirty="0">
                          <a:solidFill>
                            <a:srgbClr val="C00000"/>
                          </a:solidFill>
                        </a:rPr>
                        <a:t>fromage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7217"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rgbClr val="009900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fr-FR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lang="fr-FR" sz="1400" b="1" dirty="0">
                          <a:solidFill>
                            <a:schemeClr val="tx1"/>
                          </a:solidFill>
                        </a:rPr>
                        <a:t>Fruit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8469482"/>
              </p:ext>
            </p:extLst>
          </p:nvPr>
        </p:nvGraphicFramePr>
        <p:xfrm>
          <a:off x="-59281" y="4615746"/>
          <a:ext cx="12220733" cy="2300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79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07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4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6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811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0292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/>
                        <a:t>Goûter</a:t>
                      </a:r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4702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  <a:r>
                        <a:rPr lang="fr-FR" sz="1400" baseline="0" dirty="0"/>
                        <a:t> </a:t>
                      </a:r>
                    </a:p>
                    <a:p>
                      <a:pPr algn="ctr"/>
                      <a:r>
                        <a:rPr lang="fr-FR" sz="1400" baseline="0" dirty="0"/>
                        <a:t>fromage pain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fruit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laitage</a:t>
                      </a:r>
                    </a:p>
                    <a:p>
                      <a:pPr algn="ctr"/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Pain, confiture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 </a:t>
                      </a: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yaourt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Laitage,</a:t>
                      </a:r>
                      <a:r>
                        <a:rPr lang="fr-FR" sz="14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biscuit </a:t>
                      </a:r>
                    </a:p>
                    <a:p>
                      <a:pPr algn="ctr"/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fruit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</a:rPr>
                        <a:t>Pain, chocolat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>
                          <a:solidFill>
                            <a:srgbClr val="009900"/>
                          </a:solidFill>
                        </a:rPr>
                        <a:t>compote</a:t>
                      </a:r>
                    </a:p>
                    <a:p>
                      <a:pPr algn="ctr"/>
                      <a:endParaRPr lang="fr-FR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641"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1" dirty="0">
                          <a:solidFill>
                            <a:srgbClr val="C00000"/>
                          </a:solidFill>
                        </a:rPr>
                        <a:t>La cuisine municipale se réserve la possibilité de modifier les menus en fonction des aléas du marché et des livraisons.</a:t>
                      </a:r>
                    </a:p>
                    <a:p>
                      <a:pPr algn="ctr"/>
                      <a:endParaRPr lang="fr-FR" sz="1200" b="1" i="1" dirty="0">
                        <a:solidFill>
                          <a:srgbClr val="C00000"/>
                        </a:solidFill>
                        <a:latin typeface="Forte" panose="03060902040502070203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000" b="1" i="0" u="sng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Allergènes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 : </a:t>
                      </a:r>
                      <a:r>
                        <a:rPr kumimoji="0" lang="fr-FR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Trebuchet MS" panose="020B0603020202020204"/>
                          <a:ea typeface="+mn-ea"/>
                          <a:cs typeface="+mn-cs"/>
                        </a:rPr>
                        <a:t>Céréales contenant du gluten, Fruits à coques, Crustacés, Céleri, Œufs, Moutarde , Poissons, Soja, Lait,  Anhydride sulfureux, Graines de sésame, Lupin, Arachides, Mollusques</a:t>
                      </a:r>
                    </a:p>
                    <a:p>
                      <a:pPr algn="ctr"/>
                      <a:endParaRPr lang="fr-FR" sz="1200" b="1" u="sng" dirty="0">
                        <a:solidFill>
                          <a:srgbClr val="0099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endParaRPr lang="fr-FR" sz="1200" b="1" kern="1200" dirty="0">
                        <a:solidFill>
                          <a:srgbClr val="0099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" name="Imag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354548" y="1225888"/>
            <a:ext cx="213360" cy="130758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flipH="1">
            <a:off x="151000" y="170232"/>
            <a:ext cx="114656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dirty="0">
                <a:latin typeface="Segoe UI" panose="020B0502040204020203" pitchFamily="34" charset="0"/>
              </a:rPr>
              <a:t> 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Menus de la crèche « </a:t>
            </a:r>
            <a:r>
              <a:rPr lang="fr-FR" sz="2400" dirty="0">
                <a:solidFill>
                  <a:srgbClr val="C00000"/>
                </a:solidFill>
                <a:latin typeface="Segoe UI" panose="020B0502040204020203" pitchFamily="34" charset="0"/>
              </a:rPr>
              <a:t>Les</a:t>
            </a:r>
            <a:r>
              <a:rPr lang="fr-FR" sz="2800" dirty="0">
                <a:solidFill>
                  <a:srgbClr val="C00000"/>
                </a:solidFill>
                <a:latin typeface="Segoe UI" panose="020B0502040204020203" pitchFamily="34" charset="0"/>
              </a:rPr>
              <a:t> Pequelets » </a:t>
            </a:r>
          </a:p>
          <a:p>
            <a:pPr algn="r"/>
            <a:r>
              <a:rPr lang="fr-FR" sz="2800" dirty="0">
                <a:solidFill>
                  <a:schemeClr val="bg1"/>
                </a:solidFill>
                <a:latin typeface="Segoe UI" panose="020B0502040204020203" pitchFamily="34" charset="0"/>
              </a:rPr>
              <a:t> </a:t>
            </a:r>
            <a:endParaRPr lang="fr-FR" sz="2800" dirty="0">
              <a:solidFill>
                <a:srgbClr val="FF0000"/>
              </a:solidFill>
            </a:endParaRPr>
          </a:p>
        </p:txBody>
      </p:sp>
      <p:pic>
        <p:nvPicPr>
          <p:cNvPr id="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0558766" y="5758040"/>
            <a:ext cx="57508" cy="228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5962" y="5313798"/>
            <a:ext cx="144598" cy="201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0705" y="2732874"/>
            <a:ext cx="156589" cy="217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6" descr="Un nouveau logo pour les produits AOP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3852583"/>
            <a:ext cx="177346" cy="177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0706" y="3839052"/>
            <a:ext cx="137404" cy="191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44" y="3839052"/>
            <a:ext cx="153276" cy="213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8" descr="IGP : que veut dire ce sigle et pourquoi le privilégier ?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78" r="17917"/>
          <a:stretch/>
        </p:blipFill>
        <p:spPr bwMode="auto">
          <a:xfrm rot="16200000">
            <a:off x="8668720" y="2962689"/>
            <a:ext cx="196842" cy="154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6101" y="4360471"/>
            <a:ext cx="147811" cy="205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37306" y="5759712"/>
            <a:ext cx="240873" cy="205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554" y="4360471"/>
            <a:ext cx="164443" cy="22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9839" y="5779004"/>
            <a:ext cx="109034" cy="211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571" y="3161059"/>
            <a:ext cx="152487" cy="212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4145" y="2969896"/>
            <a:ext cx="135430" cy="214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7742" y="2059890"/>
            <a:ext cx="128834" cy="17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Le label rouge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6340" y="5759712"/>
            <a:ext cx="232756" cy="1537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Un nouveau logo pour les produits AOP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41927" y="3810998"/>
            <a:ext cx="200646" cy="2006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6" descr="Un nouveau logo pour les produits AOP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381929" y="5788188"/>
            <a:ext cx="154213" cy="19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8" descr="Calibre De Conception De Logo De Vecteur De Ferme De Poulet Fermier  Illustration de Vecteur - Illustration du conception, étiquette: 64432395"/>
          <p:cNvPicPr>
            <a:picLocks noChangeAspect="1" noChangeArrowheads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39"/>
          <a:stretch/>
        </p:blipFill>
        <p:spPr bwMode="auto">
          <a:xfrm>
            <a:off x="11277752" y="5767875"/>
            <a:ext cx="222836" cy="218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8074" y="5783727"/>
            <a:ext cx="127547" cy="177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Image 30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2814">
            <a:off x="9591793" y="5796190"/>
            <a:ext cx="311900" cy="193141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Image 31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7349" y="5765840"/>
            <a:ext cx="273564" cy="2131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Image 32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326550" flipH="1" flipV="1">
            <a:off x="8268698" y="2098371"/>
            <a:ext cx="281067" cy="14106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395417" y="431842"/>
            <a:ext cx="202433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1200" dirty="0">
              <a:solidFill>
                <a:srgbClr val="FF0000"/>
              </a:solidFill>
            </a:endParaRPr>
          </a:p>
        </p:txBody>
      </p:sp>
      <p:pic>
        <p:nvPicPr>
          <p:cNvPr id="34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1527" y="2088071"/>
            <a:ext cx="165728" cy="193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14" descr="L&amp;#39;écolabel public « Pêche Durable » | Ministère de l&amp;#39;Agriculture et de  l&amp;#39;Alimentation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13" r="16742"/>
          <a:stretch/>
        </p:blipFill>
        <p:spPr bwMode="auto">
          <a:xfrm flipH="1">
            <a:off x="10776735" y="5776297"/>
            <a:ext cx="228094" cy="195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Image 36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5597" y="3196697"/>
            <a:ext cx="345109" cy="157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Image 37">
            <a:extLst>
              <a:ext uri="{FF2B5EF4-FFF2-40B4-BE49-F238E27FC236}">
                <a16:creationId xmlns:a16="http://schemas.microsoft.com/office/drawing/2014/main" id="{526FED77-4824-4369-B69F-65CDBD0BDB3D}"/>
              </a:ext>
            </a:extLst>
          </p:cNvPr>
          <p:cNvPicPr/>
          <p:nvPr/>
        </p:nvPicPr>
        <p:blipFill>
          <a:blip r:embed="rId2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83536">
            <a:off x="2829159" y="2935091"/>
            <a:ext cx="169783" cy="227734"/>
          </a:xfrm>
          <a:prstGeom prst="rect">
            <a:avLst/>
          </a:prstGeom>
          <a:noFill/>
          <a:ln>
            <a:noFill/>
          </a:ln>
        </p:spPr>
      </p:pic>
      <p:pic>
        <p:nvPicPr>
          <p:cNvPr id="39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5794" y="5794711"/>
            <a:ext cx="139846" cy="19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" name="Picture 2" descr="Identifier vos produits biologiques | Ecocert France - Organisme de  contrôle et de certification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4689" y="5258965"/>
            <a:ext cx="159203" cy="213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>
            <a:off x="8451919" y="3853878"/>
            <a:ext cx="158510" cy="213378"/>
          </a:xfrm>
          <a:prstGeom prst="rect">
            <a:avLst/>
          </a:prstGeom>
        </p:spPr>
      </p:pic>
      <p:pic>
        <p:nvPicPr>
          <p:cNvPr id="36" name="Image 35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11662345" y="5765840"/>
            <a:ext cx="231668" cy="152413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217837" y="5795113"/>
            <a:ext cx="188992" cy="128027"/>
          </a:xfrm>
          <a:prstGeom prst="rect">
            <a:avLst/>
          </a:prstGeom>
        </p:spPr>
      </p:pic>
      <p:pic>
        <p:nvPicPr>
          <p:cNvPr id="45" name="Image 44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10238836" y="5831490"/>
            <a:ext cx="188992" cy="128027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9227994" y="3193221"/>
            <a:ext cx="135430" cy="192728"/>
          </a:xfrm>
          <a:prstGeom prst="rect">
            <a:avLst/>
          </a:prstGeom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2"/>
          <a:stretch>
            <a:fillRect/>
          </a:stretch>
        </p:blipFill>
        <p:spPr>
          <a:xfrm>
            <a:off x="5477269" y="3801944"/>
            <a:ext cx="124613" cy="177334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33"/>
          <a:stretch>
            <a:fillRect/>
          </a:stretch>
        </p:blipFill>
        <p:spPr>
          <a:xfrm>
            <a:off x="134971" y="83597"/>
            <a:ext cx="2133785" cy="798645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6641022" y="2762959"/>
            <a:ext cx="188992" cy="128027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8593902" y="2078794"/>
            <a:ext cx="225572" cy="140220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903973" y="5746372"/>
            <a:ext cx="225572" cy="140220"/>
          </a:xfrm>
          <a:prstGeom prst="rect">
            <a:avLst/>
          </a:prstGeom>
        </p:spPr>
      </p:pic>
      <p:pic>
        <p:nvPicPr>
          <p:cNvPr id="52" name="Image 51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4027447" y="2138022"/>
            <a:ext cx="225572" cy="140220"/>
          </a:xfrm>
          <a:prstGeom prst="rect">
            <a:avLst/>
          </a:prstGeom>
        </p:spPr>
      </p:pic>
      <p:pic>
        <p:nvPicPr>
          <p:cNvPr id="53" name="Image 52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11306171" y="2730944"/>
            <a:ext cx="165998" cy="202225"/>
          </a:xfrm>
          <a:prstGeom prst="rect">
            <a:avLst/>
          </a:prstGeom>
        </p:spPr>
      </p:pic>
      <p:pic>
        <p:nvPicPr>
          <p:cNvPr id="54" name="Image 53"/>
          <p:cNvPicPr>
            <a:picLocks noChangeAspect="1"/>
          </p:cNvPicPr>
          <p:nvPr/>
        </p:nvPicPr>
        <p:blipFill>
          <a:blip r:embed="rId34"/>
          <a:stretch>
            <a:fillRect/>
          </a:stretch>
        </p:blipFill>
        <p:spPr>
          <a:xfrm>
            <a:off x="6285962" y="2098795"/>
            <a:ext cx="225572" cy="140220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9934402" y="5758698"/>
            <a:ext cx="286537" cy="323116"/>
          </a:xfrm>
          <a:prstGeom prst="rect">
            <a:avLst/>
          </a:prstGeom>
        </p:spPr>
      </p:pic>
      <p:pic>
        <p:nvPicPr>
          <p:cNvPr id="55" name="Image 54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3482478" y="2023886"/>
            <a:ext cx="339510" cy="239755"/>
          </a:xfrm>
          <a:prstGeom prst="rect">
            <a:avLst/>
          </a:prstGeom>
        </p:spPr>
      </p:pic>
      <p:pic>
        <p:nvPicPr>
          <p:cNvPr id="56" name="Image 55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2919116" y="2984514"/>
            <a:ext cx="201407" cy="416370"/>
          </a:xfrm>
          <a:prstGeom prst="rect">
            <a:avLst/>
          </a:prstGeom>
        </p:spPr>
      </p:pic>
      <p:pic>
        <p:nvPicPr>
          <p:cNvPr id="57" name="Image 56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865079" y="2845082"/>
            <a:ext cx="281161" cy="323745"/>
          </a:xfrm>
          <a:prstGeom prst="rect">
            <a:avLst/>
          </a:prstGeom>
        </p:spPr>
      </p:pic>
      <p:pic>
        <p:nvPicPr>
          <p:cNvPr id="58" name="Image 57"/>
          <p:cNvPicPr>
            <a:picLocks noChangeAspect="1"/>
          </p:cNvPicPr>
          <p:nvPr/>
        </p:nvPicPr>
        <p:blipFill>
          <a:blip r:embed="rId35"/>
          <a:stretch>
            <a:fillRect/>
          </a:stretch>
        </p:blipFill>
        <p:spPr>
          <a:xfrm>
            <a:off x="10481421" y="2022323"/>
            <a:ext cx="361501" cy="201423"/>
          </a:xfrm>
          <a:prstGeom prst="rect">
            <a:avLst/>
          </a:prstGeom>
        </p:spPr>
      </p:pic>
      <p:pic>
        <p:nvPicPr>
          <p:cNvPr id="59" name="Image 58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1054296" y="5789815"/>
            <a:ext cx="167978" cy="167978"/>
          </a:xfrm>
          <a:prstGeom prst="rect">
            <a:avLst/>
          </a:prstGeom>
        </p:spPr>
      </p:pic>
      <p:pic>
        <p:nvPicPr>
          <p:cNvPr id="60" name="Image 59"/>
          <p:cNvPicPr>
            <a:picLocks noChangeAspect="1"/>
          </p:cNvPicPr>
          <p:nvPr/>
        </p:nvPicPr>
        <p:blipFill>
          <a:blip r:embed="rId36"/>
          <a:stretch>
            <a:fillRect/>
          </a:stretch>
        </p:blipFill>
        <p:spPr>
          <a:xfrm>
            <a:off x="11090937" y="5778643"/>
            <a:ext cx="160965" cy="160965"/>
          </a:xfrm>
          <a:prstGeom prst="rect">
            <a:avLst/>
          </a:prstGeom>
        </p:spPr>
      </p:pic>
      <p:pic>
        <p:nvPicPr>
          <p:cNvPr id="67" name="Image 66">
            <a:extLst>
              <a:ext uri="{FF2B5EF4-FFF2-40B4-BE49-F238E27FC236}">
                <a16:creationId xmlns:a16="http://schemas.microsoft.com/office/drawing/2014/main" id="{C290A276-38B1-45B4-96B1-C921CF9C6E27}"/>
              </a:ext>
            </a:extLst>
          </p:cNvPr>
          <p:cNvPicPr>
            <a:picLocks noChangeAspect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8"/>
              </a:ext>
            </a:extLst>
          </a:blip>
          <a:stretch>
            <a:fillRect/>
          </a:stretch>
        </p:blipFill>
        <p:spPr>
          <a:xfrm>
            <a:off x="1931569" y="886808"/>
            <a:ext cx="906689" cy="510768"/>
          </a:xfrm>
          <a:prstGeom prst="rect">
            <a:avLst/>
          </a:prstGeom>
        </p:spPr>
      </p:pic>
      <p:pic>
        <p:nvPicPr>
          <p:cNvPr id="62" name="Image 61">
            <a:extLst>
              <a:ext uri="{FF2B5EF4-FFF2-40B4-BE49-F238E27FC236}">
                <a16:creationId xmlns:a16="http://schemas.microsoft.com/office/drawing/2014/main" id="{160F5F33-D9D2-47F0-B6D1-79B7F59EE901}"/>
              </a:ext>
            </a:extLst>
          </p:cNvPr>
          <p:cNvPicPr>
            <a:picLocks noChangeAspect="1"/>
          </p:cNvPicPr>
          <p:nvPr/>
        </p:nvPicPr>
        <p:blipFill>
          <a:blip r:embed="rId39"/>
          <a:stretch>
            <a:fillRect/>
          </a:stretch>
        </p:blipFill>
        <p:spPr>
          <a:xfrm>
            <a:off x="10216072" y="5809372"/>
            <a:ext cx="188992" cy="128027"/>
          </a:xfrm>
          <a:prstGeom prst="rect">
            <a:avLst/>
          </a:prstGeom>
        </p:spPr>
      </p:pic>
      <p:pic>
        <p:nvPicPr>
          <p:cNvPr id="64" name="Image 63">
            <a:extLst>
              <a:ext uri="{FF2B5EF4-FFF2-40B4-BE49-F238E27FC236}">
                <a16:creationId xmlns:a16="http://schemas.microsoft.com/office/drawing/2014/main" id="{879AD69D-4B60-4B24-AAC8-A5D43593CDC1}"/>
              </a:ext>
            </a:extLst>
          </p:cNvPr>
          <p:cNvPicPr>
            <a:picLocks noChangeAspect="1"/>
          </p:cNvPicPr>
          <p:nvPr/>
        </p:nvPicPr>
        <p:blipFill>
          <a:blip r:embed="rId40"/>
          <a:stretch>
            <a:fillRect/>
          </a:stretch>
        </p:blipFill>
        <p:spPr>
          <a:xfrm>
            <a:off x="10977481" y="2775016"/>
            <a:ext cx="226912" cy="115970"/>
          </a:xfrm>
          <a:prstGeom prst="rect">
            <a:avLst/>
          </a:prstGeom>
        </p:spPr>
      </p:pic>
      <p:pic>
        <p:nvPicPr>
          <p:cNvPr id="66" name="Image 65">
            <a:extLst>
              <a:ext uri="{FF2B5EF4-FFF2-40B4-BE49-F238E27FC236}">
                <a16:creationId xmlns:a16="http://schemas.microsoft.com/office/drawing/2014/main" id="{8307678F-3B01-426C-A787-F88D2219CCCC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6525045" y="2071576"/>
            <a:ext cx="160981" cy="196118"/>
          </a:xfrm>
          <a:prstGeom prst="rect">
            <a:avLst/>
          </a:prstGeom>
        </p:spPr>
      </p:pic>
      <p:pic>
        <p:nvPicPr>
          <p:cNvPr id="68" name="Image 67">
            <a:extLst>
              <a:ext uri="{FF2B5EF4-FFF2-40B4-BE49-F238E27FC236}">
                <a16:creationId xmlns:a16="http://schemas.microsoft.com/office/drawing/2014/main" id="{91443F51-BD43-4942-B36E-864DAE26324D}"/>
              </a:ext>
            </a:extLst>
          </p:cNvPr>
          <p:cNvPicPr>
            <a:picLocks noChangeAspect="1"/>
          </p:cNvPicPr>
          <p:nvPr/>
        </p:nvPicPr>
        <p:blipFill>
          <a:blip r:embed="rId41"/>
          <a:stretch>
            <a:fillRect/>
          </a:stretch>
        </p:blipFill>
        <p:spPr>
          <a:xfrm>
            <a:off x="10397568" y="2946150"/>
            <a:ext cx="112424" cy="213378"/>
          </a:xfrm>
          <a:prstGeom prst="rect">
            <a:avLst/>
          </a:prstGeom>
        </p:spPr>
      </p:pic>
      <p:pic>
        <p:nvPicPr>
          <p:cNvPr id="49" name="Image 48">
            <a:extLst>
              <a:ext uri="{FF2B5EF4-FFF2-40B4-BE49-F238E27FC236}">
                <a16:creationId xmlns:a16="http://schemas.microsoft.com/office/drawing/2014/main" id="{6B7D0548-0D12-48F4-8C5C-F5EF0AFBB4D9}"/>
              </a:ext>
            </a:extLst>
          </p:cNvPr>
          <p:cNvPicPr>
            <a:picLocks noChangeAspect="1"/>
          </p:cNvPicPr>
          <p:nvPr/>
        </p:nvPicPr>
        <p:blipFill>
          <a:blip r:embed="rId42"/>
          <a:stretch>
            <a:fillRect/>
          </a:stretch>
        </p:blipFill>
        <p:spPr>
          <a:xfrm>
            <a:off x="1168788" y="2969896"/>
            <a:ext cx="207282" cy="140221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74A5AAA2-E760-4A04-829C-FD34634E98B6}"/>
              </a:ext>
            </a:extLst>
          </p:cNvPr>
          <p:cNvPicPr>
            <a:picLocks noChangeAspect="1"/>
          </p:cNvPicPr>
          <p:nvPr/>
        </p:nvPicPr>
        <p:blipFill>
          <a:blip r:embed="rId43"/>
          <a:stretch>
            <a:fillRect/>
          </a:stretch>
        </p:blipFill>
        <p:spPr>
          <a:xfrm>
            <a:off x="1351460" y="5920675"/>
            <a:ext cx="1066892" cy="682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79127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Ronds dans l’eau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Ronds dans l’eau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onds dans l’eau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TM04033925[[fn=Ronds dans l’eau]]</Template>
  <TotalTime>35801</TotalTime>
  <Words>174</Words>
  <Application>Microsoft Office PowerPoint</Application>
  <PresentationFormat>Grand écran</PresentationFormat>
  <Paragraphs>59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Forte</vt:lpstr>
      <vt:lpstr>Segoe UI</vt:lpstr>
      <vt:lpstr>Trebuchet MS</vt:lpstr>
      <vt:lpstr>Tw Cen MT</vt:lpstr>
      <vt:lpstr>Ronds dans l’eau</vt:lpstr>
      <vt:lpstr>                                                                                                               B =  origine de barbentane                    Semaine n° 45 du 03 au 07 novembre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Menu crèche</dc:title>
  <dc:creator>Cantine</dc:creator>
  <cp:lastModifiedBy>Cantine</cp:lastModifiedBy>
  <cp:revision>690</cp:revision>
  <cp:lastPrinted>2025-10-21T06:57:33Z</cp:lastPrinted>
  <dcterms:created xsi:type="dcterms:W3CDTF">2021-08-24T06:31:05Z</dcterms:created>
  <dcterms:modified xsi:type="dcterms:W3CDTF">2025-10-23T12:09:08Z</dcterms:modified>
</cp:coreProperties>
</file>