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26" r:id="rId1"/>
  </p:sldMasterIdLst>
  <p:sldIdLst>
    <p:sldId id="256" r:id="rId2"/>
  </p:sldIdLst>
  <p:sldSz cx="12192000" cy="6858000"/>
  <p:notesSz cx="6797675" cy="992822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900"/>
    <a:srgbClr val="FF6600"/>
    <a:srgbClr val="3AB03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2" d="100"/>
          <a:sy n="112" d="100"/>
        </p:scale>
        <p:origin x="492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91C272-B624-4882-A778-5D292486F1B2}" type="datetimeFigureOut">
              <a:rPr lang="fr-FR" smtClean="0"/>
              <a:t>30/10/2026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E3AF1D-99A3-4A7B-8301-D2094B07A768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2994944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91C272-B624-4882-A778-5D292486F1B2}" type="datetimeFigureOut">
              <a:rPr lang="fr-FR" smtClean="0"/>
              <a:t>30/10/2026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E3AF1D-99A3-4A7B-8301-D2094B07A768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515405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91C272-B624-4882-A778-5D292486F1B2}" type="datetimeFigureOut">
              <a:rPr lang="fr-FR" smtClean="0"/>
              <a:t>30/10/2026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E3AF1D-99A3-4A7B-8301-D2094B07A768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2509710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91C272-B624-4882-A778-5D292486F1B2}" type="datetimeFigureOut">
              <a:rPr lang="fr-FR" smtClean="0"/>
              <a:t>30/10/2026</a:t>
            </a:fld>
            <a:endParaRPr lang="fr-F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E3AF1D-99A3-4A7B-8301-D2094B07A768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4758455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91C272-B624-4882-A778-5D292486F1B2}" type="datetimeFigureOut">
              <a:rPr lang="fr-FR" smtClean="0"/>
              <a:t>30/10/2026</a:t>
            </a:fld>
            <a:endParaRPr lang="fr-FR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E3AF1D-99A3-4A7B-8301-D2094B07A768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9289769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91C272-B624-4882-A778-5D292486F1B2}" type="datetimeFigureOut">
              <a:rPr lang="fr-FR" smtClean="0"/>
              <a:t>30/10/2026</a:t>
            </a:fld>
            <a:endParaRPr lang="fr-FR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E3AF1D-99A3-4A7B-8301-D2094B07A768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1185450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91C272-B624-4882-A778-5D292486F1B2}" type="datetimeFigureOut">
              <a:rPr lang="fr-FR" smtClean="0"/>
              <a:t>30/10/2026</a:t>
            </a:fld>
            <a:endParaRPr lang="fr-FR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E3AF1D-99A3-4A7B-8301-D2094B07A768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9789899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91C272-B624-4882-A778-5D292486F1B2}" type="datetimeFigureOut">
              <a:rPr lang="fr-FR" smtClean="0"/>
              <a:t>30/10/2026</a:t>
            </a:fld>
            <a:endParaRPr lang="fr-F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E3AF1D-99A3-4A7B-8301-D2094B07A768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1492809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91C272-B624-4882-A778-5D292486F1B2}" type="datetimeFigureOut">
              <a:rPr lang="fr-FR" smtClean="0"/>
              <a:t>30/10/2026</a:t>
            </a:fld>
            <a:endParaRPr lang="fr-F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E3AF1D-99A3-4A7B-8301-D2094B07A768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2647048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 panoramiqu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91C272-B624-4882-A778-5D292486F1B2}" type="datetimeFigureOut">
              <a:rPr lang="fr-FR" smtClean="0"/>
              <a:t>30/10/2026</a:t>
            </a:fld>
            <a:endParaRPr lang="fr-F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E3AF1D-99A3-4A7B-8301-D2094B07A768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1130127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 et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91C272-B624-4882-A778-5D292486F1B2}" type="datetimeFigureOut">
              <a:rPr lang="fr-FR" smtClean="0"/>
              <a:t>30/10/2026</a:t>
            </a:fld>
            <a:endParaRPr lang="fr-F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E3AF1D-99A3-4A7B-8301-D2094B07A768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22597066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ion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91C272-B624-4882-A778-5D292486F1B2}" type="datetimeFigureOut">
              <a:rPr lang="fr-FR" smtClean="0"/>
              <a:t>30/10/2026</a:t>
            </a:fld>
            <a:endParaRPr lang="fr-F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E3AF1D-99A3-4A7B-8301-D2094B07A768}" type="slidenum">
              <a:rPr lang="fr-FR" smtClean="0"/>
              <a:t>‹N°›</a:t>
            </a:fld>
            <a:endParaRPr lang="fr-FR" dirty="0"/>
          </a:p>
        </p:txBody>
      </p:sp>
      <p:sp>
        <p:nvSpPr>
          <p:cNvPr id="13" name="TextBox 12"/>
          <p:cNvSpPr txBox="1"/>
          <p:nvPr/>
        </p:nvSpPr>
        <p:spPr>
          <a:xfrm>
            <a:off x="1001488" y="75416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557558" y="29935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6625798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e n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91C272-B624-4882-A778-5D292486F1B2}" type="datetimeFigureOut">
              <a:rPr lang="fr-FR" smtClean="0"/>
              <a:t>30/10/2026</a:t>
            </a:fld>
            <a:endParaRPr lang="fr-F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E3AF1D-99A3-4A7B-8301-D2094B07A768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4669952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 colon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91C272-B624-4882-A778-5D292486F1B2}" type="datetimeFigureOut">
              <a:rPr lang="fr-FR" smtClean="0"/>
              <a:t>30/10/2026</a:t>
            </a:fld>
            <a:endParaRPr lang="fr-FR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E3AF1D-99A3-4A7B-8301-D2094B07A768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5625988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 colonnes d’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91C272-B624-4882-A778-5D292486F1B2}" type="datetimeFigureOut">
              <a:rPr lang="fr-FR" smtClean="0"/>
              <a:t>30/10/2026</a:t>
            </a:fld>
            <a:endParaRPr lang="fr-FR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E3AF1D-99A3-4A7B-8301-D2094B07A768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37342543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91C272-B624-4882-A778-5D292486F1B2}" type="datetimeFigureOut">
              <a:rPr lang="fr-FR" smtClean="0"/>
              <a:t>30/10/2026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E3AF1D-99A3-4A7B-8301-D2094B07A768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0108066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91C272-B624-4882-A778-5D292486F1B2}" type="datetimeFigureOut">
              <a:rPr lang="fr-FR" smtClean="0"/>
              <a:t>30/10/2026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E3AF1D-99A3-4A7B-8301-D2094B07A768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7109251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 amt="8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B191C272-B624-4882-A778-5D292486F1B2}" type="datetimeFigureOut">
              <a:rPr lang="fr-FR" smtClean="0"/>
              <a:t>30/10/2026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EAE3AF1D-99A3-4A7B-8301-D2094B07A768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693153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7" r:id="rId1"/>
    <p:sldLayoutId id="2147483828" r:id="rId2"/>
    <p:sldLayoutId id="2147483829" r:id="rId3"/>
    <p:sldLayoutId id="2147483830" r:id="rId4"/>
    <p:sldLayoutId id="2147483831" r:id="rId5"/>
    <p:sldLayoutId id="2147483832" r:id="rId6"/>
    <p:sldLayoutId id="2147483833" r:id="rId7"/>
    <p:sldLayoutId id="2147483834" r:id="rId8"/>
    <p:sldLayoutId id="2147483835" r:id="rId9"/>
    <p:sldLayoutId id="2147483836" r:id="rId10"/>
    <p:sldLayoutId id="2147483837" r:id="rId11"/>
    <p:sldLayoutId id="2147483838" r:id="rId12"/>
    <p:sldLayoutId id="2147483839" r:id="rId13"/>
    <p:sldLayoutId id="2147483840" r:id="rId14"/>
    <p:sldLayoutId id="2147483841" r:id="rId15"/>
    <p:sldLayoutId id="2147483842" r:id="rId16"/>
    <p:sldLayoutId id="2147483843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5.jpeg"/><Relationship Id="rId18" Type="http://schemas.openxmlformats.org/officeDocument/2006/relationships/image" Target="../media/image20.jpeg"/><Relationship Id="rId26" Type="http://schemas.openxmlformats.org/officeDocument/2006/relationships/image" Target="../media/image28.png"/><Relationship Id="rId39" Type="http://schemas.openxmlformats.org/officeDocument/2006/relationships/image" Target="../media/image40.png"/><Relationship Id="rId21" Type="http://schemas.openxmlformats.org/officeDocument/2006/relationships/image" Target="../media/image23.jpeg"/><Relationship Id="rId34" Type="http://schemas.openxmlformats.org/officeDocument/2006/relationships/image" Target="../media/image35.png"/><Relationship Id="rId7" Type="http://schemas.openxmlformats.org/officeDocument/2006/relationships/image" Target="../media/image9.png"/><Relationship Id="rId2" Type="http://schemas.openxmlformats.org/officeDocument/2006/relationships/image" Target="../media/image4.jpg"/><Relationship Id="rId16" Type="http://schemas.openxmlformats.org/officeDocument/2006/relationships/image" Target="../media/image18.jpeg"/><Relationship Id="rId20" Type="http://schemas.openxmlformats.org/officeDocument/2006/relationships/image" Target="../media/image22.png"/><Relationship Id="rId29" Type="http://schemas.openxmlformats.org/officeDocument/2006/relationships/image" Target="../media/image31.png"/><Relationship Id="rId41" Type="http://schemas.openxmlformats.org/officeDocument/2006/relationships/image" Target="../media/image4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11" Type="http://schemas.openxmlformats.org/officeDocument/2006/relationships/image" Target="../media/image13.png"/><Relationship Id="rId24" Type="http://schemas.openxmlformats.org/officeDocument/2006/relationships/image" Target="../media/image26.png"/><Relationship Id="rId32" Type="http://schemas.openxmlformats.org/officeDocument/2006/relationships/hyperlink" Target="https://freepngimg.com/png/47415-smiley-hd-png-download-free" TargetMode="External"/><Relationship Id="rId37" Type="http://schemas.openxmlformats.org/officeDocument/2006/relationships/image" Target="../media/image38.png"/><Relationship Id="rId40" Type="http://schemas.openxmlformats.org/officeDocument/2006/relationships/image" Target="../media/image41.png"/><Relationship Id="rId5" Type="http://schemas.openxmlformats.org/officeDocument/2006/relationships/image" Target="../media/image7.jpeg"/><Relationship Id="rId15" Type="http://schemas.openxmlformats.org/officeDocument/2006/relationships/image" Target="../media/image17.jpeg"/><Relationship Id="rId23" Type="http://schemas.openxmlformats.org/officeDocument/2006/relationships/image" Target="../media/image25.png"/><Relationship Id="rId28" Type="http://schemas.openxmlformats.org/officeDocument/2006/relationships/image" Target="../media/image30.png"/><Relationship Id="rId36" Type="http://schemas.openxmlformats.org/officeDocument/2006/relationships/image" Target="../media/image37.png"/><Relationship Id="rId10" Type="http://schemas.openxmlformats.org/officeDocument/2006/relationships/image" Target="../media/image12.png"/><Relationship Id="rId19" Type="http://schemas.openxmlformats.org/officeDocument/2006/relationships/image" Target="../media/image21.jpeg"/><Relationship Id="rId31" Type="http://schemas.openxmlformats.org/officeDocument/2006/relationships/image" Target="../media/image33.png"/><Relationship Id="rId4" Type="http://schemas.openxmlformats.org/officeDocument/2006/relationships/image" Target="../media/image6.png"/><Relationship Id="rId9" Type="http://schemas.openxmlformats.org/officeDocument/2006/relationships/image" Target="../media/image11.png"/><Relationship Id="rId14" Type="http://schemas.openxmlformats.org/officeDocument/2006/relationships/image" Target="../media/image16.jpeg"/><Relationship Id="rId22" Type="http://schemas.openxmlformats.org/officeDocument/2006/relationships/image" Target="../media/image24.png"/><Relationship Id="rId27" Type="http://schemas.openxmlformats.org/officeDocument/2006/relationships/image" Target="../media/image29.png"/><Relationship Id="rId30" Type="http://schemas.openxmlformats.org/officeDocument/2006/relationships/image" Target="../media/image32.png"/><Relationship Id="rId35" Type="http://schemas.openxmlformats.org/officeDocument/2006/relationships/image" Target="../media/image36.png"/><Relationship Id="rId8" Type="http://schemas.openxmlformats.org/officeDocument/2006/relationships/image" Target="../media/image10.jpeg"/><Relationship Id="rId3" Type="http://schemas.openxmlformats.org/officeDocument/2006/relationships/image" Target="../media/image5.png"/><Relationship Id="rId12" Type="http://schemas.openxmlformats.org/officeDocument/2006/relationships/image" Target="../media/image14.jpeg"/><Relationship Id="rId17" Type="http://schemas.openxmlformats.org/officeDocument/2006/relationships/image" Target="../media/image19.jpeg"/><Relationship Id="rId25" Type="http://schemas.openxmlformats.org/officeDocument/2006/relationships/image" Target="../media/image27.png"/><Relationship Id="rId33" Type="http://schemas.openxmlformats.org/officeDocument/2006/relationships/image" Target="../media/image34.png"/><Relationship Id="rId38" Type="http://schemas.openxmlformats.org/officeDocument/2006/relationships/image" Target="../media/image3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0" y="919391"/>
            <a:ext cx="11685055" cy="340363"/>
          </a:xfrm>
        </p:spPr>
        <p:txBody>
          <a:bodyPr>
            <a:normAutofit fontScale="90000"/>
          </a:bodyPr>
          <a:lstStyle/>
          <a:p>
            <a:br>
              <a:rPr lang="fr-FR" sz="3200" b="1" dirty="0"/>
            </a:br>
            <a:br>
              <a:rPr lang="fr-FR" sz="3200" b="1" dirty="0"/>
            </a:br>
            <a:br>
              <a:rPr lang="fr-FR" sz="3200" b="1" dirty="0"/>
            </a:br>
            <a:r>
              <a:rPr lang="fr-FR" sz="3200" b="1" dirty="0">
                <a:solidFill>
                  <a:schemeClr val="bg1"/>
                </a:solidFill>
              </a:rPr>
              <a:t>                 </a:t>
            </a:r>
            <a:r>
              <a:rPr lang="fr-FR" sz="3200" b="1" dirty="0"/>
              <a:t> </a:t>
            </a:r>
            <a:r>
              <a:rPr lang="fr-FR" sz="1600" b="1" dirty="0">
                <a:solidFill>
                  <a:srgbClr val="FF0000"/>
                </a:solidFill>
              </a:rPr>
              <a:t>                                                                                </a:t>
            </a:r>
            <a:br>
              <a:rPr lang="fr-FR" sz="2000" b="1" dirty="0">
                <a:solidFill>
                  <a:srgbClr val="C00000"/>
                </a:solidFill>
              </a:rPr>
            </a:br>
            <a:r>
              <a:rPr lang="fr-FR" sz="2000" b="1" dirty="0">
                <a:solidFill>
                  <a:srgbClr val="C00000"/>
                </a:solidFill>
              </a:rPr>
              <a:t>         </a:t>
            </a:r>
            <a:r>
              <a:rPr lang="fr-FR" sz="1200" b="1" i="1" dirty="0">
                <a:solidFill>
                  <a:srgbClr val="C00000"/>
                </a:solidFill>
                <a:latin typeface="Forte" panose="03060902040502070203" pitchFamily="66" charset="0"/>
              </a:rPr>
              <a:t>B = </a:t>
            </a:r>
            <a:r>
              <a:rPr lang="fr-FR" sz="1800" b="1" i="1" dirty="0">
                <a:solidFill>
                  <a:srgbClr val="C00000"/>
                </a:solidFill>
                <a:latin typeface="Forte" panose="03060902040502070203" pitchFamily="66" charset="0"/>
              </a:rPr>
              <a:t> </a:t>
            </a:r>
            <a:r>
              <a:rPr lang="fr-FR" sz="1600" b="1" dirty="0">
                <a:solidFill>
                  <a:srgbClr val="C00000"/>
                </a:solidFill>
              </a:rPr>
              <a:t>origine de barbentane                    </a:t>
            </a:r>
            <a:r>
              <a:rPr lang="fr-FR" sz="1800" b="1" dirty="0"/>
              <a:t>Semaine n°</a:t>
            </a:r>
            <a:r>
              <a:rPr lang="fr-FR" sz="1600" b="1" dirty="0">
                <a:latin typeface="Calibri Light" panose="020F0302020204030204" pitchFamily="34" charset="0"/>
                <a:ea typeface="+mn-ea"/>
                <a:cs typeface="Calibri Light" panose="020F0302020204030204" pitchFamily="34" charset="0"/>
              </a:rPr>
              <a:t>45 du 09 au 13 novembre </a:t>
            </a:r>
            <a:r>
              <a:rPr lang="fr-FR" sz="1800" b="1" dirty="0"/>
              <a:t>2026</a:t>
            </a:r>
            <a:endParaRPr lang="fr-FR" sz="1800" b="1" dirty="0">
              <a:highlight>
                <a:srgbClr val="00FF00"/>
              </a:highlight>
            </a:endParaRP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4244957"/>
            <a:ext cx="9144000" cy="1169362"/>
          </a:xfrm>
        </p:spPr>
        <p:txBody>
          <a:bodyPr>
            <a:normAutofit/>
          </a:bodyPr>
          <a:lstStyle/>
          <a:p>
            <a:endParaRPr lang="fr-FR" dirty="0"/>
          </a:p>
        </p:txBody>
      </p:sp>
      <p:graphicFrame>
        <p:nvGraphicFramePr>
          <p:cNvPr id="4" name="Tableau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70058976"/>
              </p:ext>
            </p:extLst>
          </p:nvPr>
        </p:nvGraphicFramePr>
        <p:xfrm>
          <a:off x="-25637" y="1320973"/>
          <a:ext cx="12217638" cy="347430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5741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226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46276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41469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56013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692657">
                <a:tc>
                  <a:txBody>
                    <a:bodyPr/>
                    <a:lstStyle/>
                    <a:p>
                      <a:pPr algn="ctr"/>
                      <a:r>
                        <a:rPr lang="fr-FR" dirty="0">
                          <a:solidFill>
                            <a:schemeClr val="bg1"/>
                          </a:solidFill>
                        </a:rPr>
                        <a:t>Lundi</a:t>
                      </a:r>
                    </a:p>
                  </a:txBody>
                  <a:tcP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Mardi</a:t>
                      </a:r>
                    </a:p>
                  </a:txBody>
                  <a:tcP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dirty="0"/>
                        <a:t>Mercredi</a:t>
                      </a:r>
                    </a:p>
                    <a:p>
                      <a:endParaRPr lang="fr-FR" dirty="0"/>
                    </a:p>
                  </a:txBody>
                  <a:tcP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Jeudi</a:t>
                      </a:r>
                    </a:p>
                  </a:txBody>
                  <a:tcP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dirty="0"/>
                        <a:t>Vendredi</a:t>
                      </a:r>
                    </a:p>
                  </a:txBody>
                  <a:tcPr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69187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400" b="1" i="0" dirty="0">
                        <a:solidFill>
                          <a:srgbClr val="FF6600"/>
                        </a:solidFill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i="0" dirty="0">
                          <a:solidFill>
                            <a:srgbClr val="009900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Betterave en vinaigrette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400" b="1" i="1" dirty="0">
                        <a:solidFill>
                          <a:srgbClr val="009900"/>
                        </a:solidFill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i="0" dirty="0">
                          <a:solidFill>
                            <a:schemeClr val="tx1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Crudités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400" b="1" dirty="0">
                        <a:solidFill>
                          <a:schemeClr val="tx1"/>
                        </a:solidFill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400" b="1" i="0" dirty="0">
                        <a:solidFill>
                          <a:srgbClr val="009900"/>
                        </a:solidFill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i="0" dirty="0">
                          <a:solidFill>
                            <a:srgbClr val="FF6600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Tartine de radis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400" b="1" i="0" dirty="0">
                        <a:solidFill>
                          <a:schemeClr val="tx1"/>
                        </a:solidFill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400" b="1" i="0" dirty="0">
                        <a:solidFill>
                          <a:schemeClr val="tx1"/>
                        </a:solidFill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i="0" dirty="0">
                          <a:solidFill>
                            <a:srgbClr val="FF6600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Salade verte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0561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i="0" dirty="0">
                          <a:solidFill>
                            <a:srgbClr val="009900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Pate bolognaise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i="0" dirty="0">
                          <a:solidFill>
                            <a:srgbClr val="009900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légume</a:t>
                      </a:r>
                      <a:endParaRPr lang="fr-FR" sz="1400" b="1" i="0" dirty="0">
                        <a:solidFill>
                          <a:schemeClr val="tx1"/>
                        </a:solidFill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i="0" dirty="0">
                          <a:solidFill>
                            <a:schemeClr val="tx1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Roti de dinde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i="0" dirty="0">
                          <a:solidFill>
                            <a:srgbClr val="009900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Légume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i="0" dirty="0">
                          <a:solidFill>
                            <a:schemeClr val="tx1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blé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b="1" dirty="0">
                          <a:solidFill>
                            <a:srgbClr val="FF0000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Férié 11 novembre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i="0" dirty="0">
                          <a:solidFill>
                            <a:schemeClr val="tx1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Colombo de légumes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i="0" dirty="0">
                          <a:solidFill>
                            <a:srgbClr val="009900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Et patate douce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i="0" dirty="0">
                          <a:solidFill>
                            <a:schemeClr val="tx1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riz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i="0" dirty="0">
                          <a:solidFill>
                            <a:schemeClr val="tx1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Parmentier de poisson</a:t>
                      </a:r>
                      <a:endParaRPr lang="fr-FR" sz="1400" b="1" i="0" dirty="0">
                        <a:solidFill>
                          <a:srgbClr val="009900"/>
                        </a:solidFill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i="0" dirty="0">
                          <a:solidFill>
                            <a:srgbClr val="009900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légume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7297">
                <a:tc>
                  <a:txBody>
                    <a:bodyPr/>
                    <a:lstStyle/>
                    <a:p>
                      <a:pPr algn="l"/>
                      <a:r>
                        <a:rPr lang="fr-FR" sz="1400" b="1" dirty="0">
                          <a:solidFill>
                            <a:srgbClr val="009900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yaourt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b="1" dirty="0">
                          <a:solidFill>
                            <a:srgbClr val="FF0000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fromage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b="1" dirty="0">
                          <a:solidFill>
                            <a:srgbClr val="009900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Kiri</a:t>
                      </a:r>
                      <a:r>
                        <a:rPr lang="fr-FR" sz="1400" b="1" dirty="0">
                          <a:solidFill>
                            <a:schemeClr val="tx1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 </a:t>
                      </a:r>
                      <a:r>
                        <a:rPr lang="fr-FR" sz="1400" b="1" dirty="0">
                          <a:solidFill>
                            <a:srgbClr val="009900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bio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dirty="0">
                          <a:solidFill>
                            <a:srgbClr val="009900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Fromage blanc</a:t>
                      </a:r>
                      <a:endParaRPr lang="fr-FR" sz="1400" b="1" dirty="0">
                        <a:solidFill>
                          <a:schemeClr val="accent6"/>
                        </a:solidFill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r-FR" sz="1400" b="1" dirty="0">
                          <a:solidFill>
                            <a:srgbClr val="C00000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fromage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17217">
                <a:tc>
                  <a:txBody>
                    <a:bodyPr/>
                    <a:lstStyle/>
                    <a:p>
                      <a:pPr algn="l"/>
                      <a:endParaRPr lang="fr-FR" sz="1400" b="1">
                        <a:solidFill>
                          <a:schemeClr val="tx1"/>
                        </a:solidFill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 algn="l"/>
                      <a:r>
                        <a:rPr lang="fr-FR" sz="1400" b="1">
                          <a:solidFill>
                            <a:schemeClr val="tx1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Fruit</a:t>
                      </a:r>
                      <a:endParaRPr lang="fr-FR" sz="1400" b="1" dirty="0">
                        <a:solidFill>
                          <a:schemeClr val="tx1"/>
                        </a:solidFill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fr-FR" sz="1400" b="1" dirty="0">
                        <a:solidFill>
                          <a:srgbClr val="009900"/>
                        </a:solidFill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 algn="l"/>
                      <a:r>
                        <a:rPr lang="fr-FR" sz="1400" b="1" dirty="0">
                          <a:solidFill>
                            <a:srgbClr val="009900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Compote</a:t>
                      </a: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fr-FR" sz="1400" b="1" dirty="0">
                        <a:solidFill>
                          <a:schemeClr val="tx1"/>
                        </a:solidFill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 algn="l"/>
                      <a:r>
                        <a:rPr lang="fr-FR" sz="1400" b="1" dirty="0">
                          <a:solidFill>
                            <a:schemeClr val="tx1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Fruit</a:t>
                      </a: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fr-FR" sz="1400" b="1" dirty="0">
                        <a:solidFill>
                          <a:srgbClr val="009900"/>
                        </a:solidFill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 algn="l"/>
                      <a:r>
                        <a:rPr lang="fr-FR" sz="1400" b="1" dirty="0">
                          <a:solidFill>
                            <a:srgbClr val="009900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Compote</a:t>
                      </a: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fr-FR" sz="1400" b="1" dirty="0">
                        <a:solidFill>
                          <a:schemeClr val="tx1"/>
                        </a:solidFill>
                        <a:latin typeface="Calibri Light" panose="020F0302020204030204" pitchFamily="34" charset="0"/>
                        <a:cs typeface="Calibri Light" panose="020F0302020204030204" pitchFamily="34" charset="0"/>
                      </a:endParaRPr>
                    </a:p>
                    <a:p>
                      <a:pPr algn="l"/>
                      <a:r>
                        <a:rPr lang="fr-FR" sz="1400" b="1" dirty="0">
                          <a:solidFill>
                            <a:schemeClr val="tx1"/>
                          </a:solidFill>
                          <a:latin typeface="Calibri Light" panose="020F0302020204030204" pitchFamily="34" charset="0"/>
                          <a:cs typeface="Calibri Light" panose="020F0302020204030204" pitchFamily="34" charset="0"/>
                        </a:rPr>
                        <a:t>Fruit</a:t>
                      </a: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5" name="Tableau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6780310"/>
              </p:ext>
            </p:extLst>
          </p:nvPr>
        </p:nvGraphicFramePr>
        <p:xfrm>
          <a:off x="-29641" y="4741968"/>
          <a:ext cx="12220733" cy="241977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5795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0605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45264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32445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67962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99539">
                <a:tc>
                  <a:txBody>
                    <a:bodyPr/>
                    <a:lstStyle/>
                    <a:p>
                      <a:pPr algn="ctr"/>
                      <a:r>
                        <a:rPr lang="fr-FR" sz="1800" dirty="0"/>
                        <a:t>Goûter</a:t>
                      </a:r>
                    </a:p>
                  </a:txBody>
                  <a:tcPr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/>
                        <a:t>Goûter</a:t>
                      </a:r>
                    </a:p>
                  </a:txBody>
                  <a:tcPr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/>
                        <a:t>Goûter</a:t>
                      </a:r>
                    </a:p>
                  </a:txBody>
                  <a:tcPr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/>
                        <a:t>Goûter</a:t>
                      </a:r>
                    </a:p>
                  </a:txBody>
                  <a:tcPr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800" dirty="0"/>
                        <a:t>Goûter</a:t>
                      </a:r>
                    </a:p>
                  </a:txBody>
                  <a:tcPr>
                    <a:solidFill>
                      <a:schemeClr val="accent6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84702">
                <a:tc>
                  <a:txBody>
                    <a:bodyPr/>
                    <a:lstStyle/>
                    <a:p>
                      <a:pPr algn="ctr"/>
                      <a:r>
                        <a:rPr lang="fr-FR" sz="1400" dirty="0">
                          <a:solidFill>
                            <a:srgbClr val="009900"/>
                          </a:solidFill>
                        </a:rPr>
                        <a:t>Compote</a:t>
                      </a:r>
                      <a:r>
                        <a:rPr lang="fr-FR" sz="1400" baseline="0" dirty="0"/>
                        <a:t> </a:t>
                      </a:r>
                    </a:p>
                    <a:p>
                      <a:pPr algn="ctr"/>
                      <a:r>
                        <a:rPr lang="fr-FR" sz="1400" baseline="0" dirty="0"/>
                        <a:t>fromage pain</a:t>
                      </a:r>
                      <a:endParaRPr lang="fr-F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>
                          <a:solidFill>
                            <a:schemeClr val="tx1"/>
                          </a:solidFill>
                        </a:rPr>
                        <a:t>Biscuit fruit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fr-FR" sz="1400" dirty="0">
                          <a:solidFill>
                            <a:srgbClr val="009900"/>
                          </a:solidFill>
                        </a:rPr>
                        <a:t>laitage</a:t>
                      </a:r>
                    </a:p>
                    <a:p>
                      <a:pPr algn="ctr"/>
                      <a:endParaRPr lang="fr-F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/>
                        <a:t>Pain, confiture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/>
                        <a:t> </a:t>
                      </a:r>
                      <a:r>
                        <a:rPr lang="fr-FR" sz="1400" dirty="0">
                          <a:solidFill>
                            <a:srgbClr val="009900"/>
                          </a:solidFill>
                        </a:rPr>
                        <a:t>yaourt</a:t>
                      </a:r>
                    </a:p>
                    <a:p>
                      <a:pPr algn="ctr"/>
                      <a:endParaRPr lang="fr-FR" sz="1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400" dirty="0">
                          <a:solidFill>
                            <a:schemeClr val="tx1"/>
                          </a:solidFill>
                        </a:rPr>
                        <a:t>Laitage,</a:t>
                      </a:r>
                      <a:r>
                        <a:rPr lang="fr-FR" sz="1400" baseline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fr-FR" sz="1400" dirty="0">
                          <a:solidFill>
                            <a:schemeClr val="tx1"/>
                          </a:solidFill>
                        </a:rPr>
                        <a:t>biscuit </a:t>
                      </a:r>
                    </a:p>
                    <a:p>
                      <a:pPr algn="ctr"/>
                      <a:r>
                        <a:rPr lang="fr-FR" sz="1400" dirty="0">
                          <a:solidFill>
                            <a:srgbClr val="009900"/>
                          </a:solidFill>
                        </a:rPr>
                        <a:t>fruit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>
                          <a:solidFill>
                            <a:schemeClr val="tx1"/>
                          </a:solidFill>
                        </a:rPr>
                        <a:t>Pain, chocolat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dirty="0">
                          <a:solidFill>
                            <a:srgbClr val="009900"/>
                          </a:solidFill>
                        </a:rPr>
                        <a:t>compote</a:t>
                      </a:r>
                    </a:p>
                    <a:p>
                      <a:pPr algn="ctr"/>
                      <a:endParaRPr lang="fr-FR" sz="1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12641">
                <a:tc>
                  <a:txBody>
                    <a:bodyPr/>
                    <a:lstStyle/>
                    <a:p>
                      <a:pPr algn="ctr"/>
                      <a:endParaRPr lang="fr-FR" sz="1000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i="1" dirty="0">
                          <a:solidFill>
                            <a:srgbClr val="C00000"/>
                          </a:solidFill>
                        </a:rPr>
                        <a:t>La cuisine municipale se réserve la possibilité de modifier les menus en fonction des aléas du marché et des livraisons.</a:t>
                      </a:r>
                    </a:p>
                    <a:p>
                      <a:pPr algn="ctr"/>
                      <a:endParaRPr lang="fr-FR" sz="1200" b="1" i="1" dirty="0">
                        <a:solidFill>
                          <a:srgbClr val="C00000"/>
                        </a:solidFill>
                        <a:latin typeface="Forte" panose="03060902040502070203" pitchFamily="66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r-FR" sz="1000" b="1" i="0" u="sng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highlight>
                            <a:srgbClr val="FFFF00"/>
                          </a:highlight>
                          <a:uLnTx/>
                          <a:uFillTx/>
                          <a:latin typeface="Trebuchet MS" panose="020B0603020202020204"/>
                          <a:ea typeface="+mn-ea"/>
                          <a:cs typeface="+mn-cs"/>
                        </a:rPr>
                        <a:t>Allergènes</a:t>
                      </a:r>
                      <a:r>
                        <a:rPr kumimoji="0" lang="fr-FR" sz="1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highlight>
                            <a:srgbClr val="FFFF00"/>
                          </a:highlight>
                          <a:uLnTx/>
                          <a:uFillTx/>
                          <a:latin typeface="Trebuchet MS" panose="020B0603020202020204"/>
                          <a:ea typeface="+mn-ea"/>
                          <a:cs typeface="+mn-cs"/>
                        </a:rPr>
                        <a:t> : </a:t>
                      </a:r>
                      <a:r>
                        <a:rPr kumimoji="0" lang="fr-FR" sz="1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highlight>
                            <a:srgbClr val="FFFF00"/>
                          </a:highlight>
                          <a:uLnTx/>
                          <a:uFillTx/>
                          <a:latin typeface="Trebuchet MS" panose="020B0603020202020204"/>
                          <a:ea typeface="+mn-ea"/>
                          <a:cs typeface="+mn-cs"/>
                        </a:rPr>
                        <a:t>Céréales contenant du gluten, Fruits à coques, Crustacés, Céleri, Œufs, Moutarde , Poissons, Soja, Lait,  Anhydride sulfureux, Graines de sésame, Lupin, Arachides, Mollusques</a:t>
                      </a:r>
                    </a:p>
                    <a:p>
                      <a:pPr algn="ctr"/>
                      <a:endParaRPr lang="fr-FR" sz="1200" b="1" u="sng" dirty="0">
                        <a:solidFill>
                          <a:srgbClr val="0099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457200" rtl="0" eaLnBrk="1" latinLnBrk="0" hangingPunct="1"/>
                      <a:endParaRPr lang="fr-FR" sz="1200" b="1" kern="1200" dirty="0">
                        <a:solidFill>
                          <a:srgbClr val="009900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r-FR" sz="12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6" name="Imag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8211540" y="1311064"/>
            <a:ext cx="213360" cy="1307584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 flipH="1">
            <a:off x="151000" y="170232"/>
            <a:ext cx="1146561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2800" dirty="0">
                <a:latin typeface="Segoe UI" panose="020B0502040204020203" pitchFamily="34" charset="0"/>
              </a:rPr>
              <a:t> </a:t>
            </a:r>
            <a:r>
              <a:rPr lang="fr-FR" sz="2800" dirty="0">
                <a:solidFill>
                  <a:srgbClr val="C00000"/>
                </a:solidFill>
                <a:latin typeface="Segoe UI" panose="020B0502040204020203" pitchFamily="34" charset="0"/>
              </a:rPr>
              <a:t>Menus de la crèche « </a:t>
            </a:r>
            <a:r>
              <a:rPr lang="fr-FR" sz="2400" dirty="0">
                <a:solidFill>
                  <a:srgbClr val="C00000"/>
                </a:solidFill>
                <a:latin typeface="Segoe UI" panose="020B0502040204020203" pitchFamily="34" charset="0"/>
              </a:rPr>
              <a:t>Les</a:t>
            </a:r>
            <a:r>
              <a:rPr lang="fr-FR" sz="2800" dirty="0">
                <a:solidFill>
                  <a:srgbClr val="C00000"/>
                </a:solidFill>
                <a:latin typeface="Segoe UI" panose="020B0502040204020203" pitchFamily="34" charset="0"/>
              </a:rPr>
              <a:t> Pequelets » </a:t>
            </a:r>
            <a:endParaRPr lang="fr-FR" sz="2800" dirty="0">
              <a:solidFill>
                <a:srgbClr val="FF0000"/>
              </a:solidFill>
            </a:endParaRPr>
          </a:p>
        </p:txBody>
      </p:sp>
      <p:pic>
        <p:nvPicPr>
          <p:cNvPr id="10" name="Picture 2" descr="Identifier vos produits biologiques | Ecocert France - Organisme de  contrôle et de certification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9518" y="5501208"/>
            <a:ext cx="144598" cy="2010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Identifier vos produits biologiques | Ecocert France - Organisme de  contrôle et de certification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115" y="3022014"/>
            <a:ext cx="156589" cy="2177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6" descr="Un nouveau logo pour les produits AOP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46101" y="3852583"/>
            <a:ext cx="177346" cy="1773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Identifier vos produits biologiques | Ecocert France - Organisme de  contrôle et de certification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22418" y="3941256"/>
            <a:ext cx="137404" cy="1910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2" descr="Identifier vos produits biologiques | Ecocert France - Organisme de  contrôle et de certification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8839" y="3890459"/>
            <a:ext cx="153276" cy="2131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8" descr="IGP : que veut dire ce sigle et pourquoi le privilégier ?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78" r="17917"/>
          <a:stretch/>
        </p:blipFill>
        <p:spPr bwMode="auto">
          <a:xfrm rot="16200000">
            <a:off x="9440425" y="6023313"/>
            <a:ext cx="196842" cy="1543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2" descr="Identifier vos produits biologiques | Ecocert France - Organisme de  contrôle et de certification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17696" y="4462821"/>
            <a:ext cx="147811" cy="2055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2" descr="Identifier vos produits biologiques | Ecocert France - Organisme de  contrôle et de certification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70707" y="4424484"/>
            <a:ext cx="164443" cy="2286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2" descr="Identifier vos produits biologiques | Ecocert France - Organisme de  contrôle et de certification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81687" y="6015366"/>
            <a:ext cx="109034" cy="2111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2" descr="Identifier vos produits biologiques | Ecocert France - Organisme de  contrôle et de certification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57686" y="5961273"/>
            <a:ext cx="152487" cy="2120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2" descr="Identifier vos produits biologiques | Ecocert France - Organisme de  contrôle et de certification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89997" y="5953181"/>
            <a:ext cx="135430" cy="2147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2" descr="Identifier vos produits biologiques | Ecocert France - Organisme de  contrôle et de certification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2254" y="5955877"/>
            <a:ext cx="128834" cy="179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6" descr="Un nouveau logo pour les produits AOP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28220" y="3929606"/>
            <a:ext cx="200646" cy="2006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6" descr="Un nouveau logo pour les produits AOP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10568389" y="5983850"/>
            <a:ext cx="154213" cy="1912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18" descr="Calibre De Conception De Logo De Vecteur De Ferme De Poulet Fermier  Illustration de Vecteur - Illustration du conception, étiquette: 64432395"/>
          <p:cNvPicPr>
            <a:picLocks noChangeAspect="1" noChangeArrowheads="1"/>
          </p:cNvPicPr>
          <p:nvPr/>
        </p:nvPicPr>
        <p:blipFill rotWithShape="1"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139"/>
          <a:stretch/>
        </p:blipFill>
        <p:spPr bwMode="auto">
          <a:xfrm>
            <a:off x="11234361" y="5999974"/>
            <a:ext cx="222836" cy="2188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Image 32">
            <a:extLst>
              <a:ext uri="{FF2B5EF4-FFF2-40B4-BE49-F238E27FC236}">
                <a16:creationId xmlns:a16="http://schemas.microsoft.com/office/drawing/2014/main" id="{526FED77-4824-4369-B69F-65CDBD0BDB3D}"/>
              </a:ext>
            </a:extLst>
          </p:cNvPr>
          <p:cNvPicPr/>
          <p:nvPr/>
        </p:nvPicPr>
        <p:blipFill>
          <a:blip r:embed="rId1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326550" flipH="1" flipV="1">
            <a:off x="8739981" y="3026616"/>
            <a:ext cx="281067" cy="141067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Rectangle 7"/>
          <p:cNvSpPr/>
          <p:nvPr/>
        </p:nvSpPr>
        <p:spPr>
          <a:xfrm>
            <a:off x="395417" y="431842"/>
            <a:ext cx="2024339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fr-FR" sz="1200" dirty="0">
              <a:solidFill>
                <a:srgbClr val="FF0000"/>
              </a:solidFill>
            </a:endParaRPr>
          </a:p>
        </p:txBody>
      </p:sp>
      <p:pic>
        <p:nvPicPr>
          <p:cNvPr id="34" name="Picture 2" descr="Identifier vos produits biologiques | Ecocert France - Organisme de  contrôle et de certification"/>
          <p:cNvPicPr>
            <a:picLocks noChangeAspect="1" noChangeArrowheads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9755" y="2811842"/>
            <a:ext cx="165728" cy="1932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" name="Picture 14" descr="L&amp;#39;écolabel public « Pêche Durable » | Ministère de l&amp;#39;Agriculture et de  l&amp;#39;Alimentation"/>
          <p:cNvPicPr>
            <a:picLocks noChangeAspect="1" noChangeArrowheads="1"/>
          </p:cNvPicPr>
          <p:nvPr/>
        </p:nvPicPr>
        <p:blipFill rotWithShape="1"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913" r="16742"/>
          <a:stretch/>
        </p:blipFill>
        <p:spPr bwMode="auto">
          <a:xfrm flipH="1">
            <a:off x="10769251" y="5968854"/>
            <a:ext cx="228094" cy="1950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" name="Image 36">
            <a:extLst>
              <a:ext uri="{FF2B5EF4-FFF2-40B4-BE49-F238E27FC236}">
                <a16:creationId xmlns:a16="http://schemas.microsoft.com/office/drawing/2014/main" id="{526FED77-4824-4369-B69F-65CDBD0BDB3D}"/>
              </a:ext>
            </a:extLst>
          </p:cNvPr>
          <p:cNvPicPr/>
          <p:nvPr/>
        </p:nvPicPr>
        <p:blipFill>
          <a:blip r:embed="rId2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06979" y="3248330"/>
            <a:ext cx="345109" cy="157345"/>
          </a:xfrm>
          <a:prstGeom prst="rect">
            <a:avLst/>
          </a:prstGeom>
          <a:noFill/>
          <a:ln>
            <a:noFill/>
          </a:ln>
        </p:spPr>
      </p:pic>
      <p:pic>
        <p:nvPicPr>
          <p:cNvPr id="38" name="Image 37">
            <a:extLst>
              <a:ext uri="{FF2B5EF4-FFF2-40B4-BE49-F238E27FC236}">
                <a16:creationId xmlns:a16="http://schemas.microsoft.com/office/drawing/2014/main" id="{526FED77-4824-4369-B69F-65CDBD0BDB3D}"/>
              </a:ext>
            </a:extLst>
          </p:cNvPr>
          <p:cNvPicPr/>
          <p:nvPr/>
        </p:nvPicPr>
        <p:blipFill>
          <a:blip r:embed="rId2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883536">
            <a:off x="10905021" y="2253488"/>
            <a:ext cx="169783" cy="227734"/>
          </a:xfrm>
          <a:prstGeom prst="rect">
            <a:avLst/>
          </a:prstGeom>
          <a:noFill/>
          <a:ln>
            <a:noFill/>
          </a:ln>
        </p:spPr>
      </p:pic>
      <p:pic>
        <p:nvPicPr>
          <p:cNvPr id="40" name="Picture 2" descr="Identifier vos produits biologiques | Ecocert France - Organisme de  contrôle et de certification"/>
          <p:cNvPicPr>
            <a:picLocks noChangeAspect="1" noChangeArrowheads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8531174" y="3012225"/>
            <a:ext cx="109110" cy="2136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3" name="Image 42"/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8451919" y="3853878"/>
            <a:ext cx="158510" cy="213378"/>
          </a:xfrm>
          <a:prstGeom prst="rect">
            <a:avLst/>
          </a:prstGeom>
        </p:spPr>
      </p:pic>
      <p:pic>
        <p:nvPicPr>
          <p:cNvPr id="36" name="Image 35"/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9160516" y="6046913"/>
            <a:ext cx="231668" cy="152413"/>
          </a:xfrm>
          <a:prstGeom prst="rect">
            <a:avLst/>
          </a:prstGeom>
        </p:spPr>
      </p:pic>
      <p:pic>
        <p:nvPicPr>
          <p:cNvPr id="44" name="Image 43"/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10317884" y="5977367"/>
            <a:ext cx="188992" cy="128027"/>
          </a:xfrm>
          <a:prstGeom prst="rect">
            <a:avLst/>
          </a:prstGeom>
        </p:spPr>
      </p:pic>
      <p:pic>
        <p:nvPicPr>
          <p:cNvPr id="45" name="Image 44"/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3551696" y="2841335"/>
            <a:ext cx="188992" cy="128027"/>
          </a:xfrm>
          <a:prstGeom prst="rect">
            <a:avLst/>
          </a:prstGeom>
        </p:spPr>
      </p:pic>
      <p:pic>
        <p:nvPicPr>
          <p:cNvPr id="13" name="Image 12"/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>
            <a:off x="9670220" y="6025077"/>
            <a:ext cx="135430" cy="192728"/>
          </a:xfrm>
          <a:prstGeom prst="rect">
            <a:avLst/>
          </a:prstGeom>
        </p:spPr>
      </p:pic>
      <p:pic>
        <p:nvPicPr>
          <p:cNvPr id="42" name="Image 41"/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>
            <a:off x="5397393" y="3922977"/>
            <a:ext cx="124613" cy="177334"/>
          </a:xfrm>
          <a:prstGeom prst="rect">
            <a:avLst/>
          </a:prstGeom>
        </p:spPr>
      </p:pic>
      <p:pic>
        <p:nvPicPr>
          <p:cNvPr id="46" name="Image 45"/>
          <p:cNvPicPr>
            <a:picLocks noChangeAspect="1"/>
          </p:cNvPicPr>
          <p:nvPr/>
        </p:nvPicPr>
        <p:blipFill>
          <a:blip r:embed="rId27"/>
          <a:stretch>
            <a:fillRect/>
          </a:stretch>
        </p:blipFill>
        <p:spPr>
          <a:xfrm>
            <a:off x="-29641" y="552787"/>
            <a:ext cx="2133785" cy="798645"/>
          </a:xfrm>
          <a:prstGeom prst="rect">
            <a:avLst/>
          </a:prstGeom>
        </p:spPr>
      </p:pic>
      <p:pic>
        <p:nvPicPr>
          <p:cNvPr id="50" name="Image 49"/>
          <p:cNvPicPr>
            <a:picLocks noChangeAspect="1"/>
          </p:cNvPicPr>
          <p:nvPr/>
        </p:nvPicPr>
        <p:blipFill>
          <a:blip r:embed="rId28"/>
          <a:stretch>
            <a:fillRect/>
          </a:stretch>
        </p:blipFill>
        <p:spPr>
          <a:xfrm>
            <a:off x="1954144" y="2784013"/>
            <a:ext cx="225572" cy="140220"/>
          </a:xfrm>
          <a:prstGeom prst="rect">
            <a:avLst/>
          </a:prstGeom>
        </p:spPr>
      </p:pic>
      <p:pic>
        <p:nvPicPr>
          <p:cNvPr id="51" name="Image 50"/>
          <p:cNvPicPr>
            <a:picLocks noChangeAspect="1"/>
          </p:cNvPicPr>
          <p:nvPr/>
        </p:nvPicPr>
        <p:blipFill>
          <a:blip r:embed="rId28"/>
          <a:stretch>
            <a:fillRect/>
          </a:stretch>
        </p:blipFill>
        <p:spPr>
          <a:xfrm>
            <a:off x="3186546" y="2299370"/>
            <a:ext cx="225572" cy="140220"/>
          </a:xfrm>
          <a:prstGeom prst="rect">
            <a:avLst/>
          </a:prstGeom>
        </p:spPr>
      </p:pic>
      <p:pic>
        <p:nvPicPr>
          <p:cNvPr id="54" name="Image 53"/>
          <p:cNvPicPr>
            <a:picLocks noChangeAspect="1"/>
          </p:cNvPicPr>
          <p:nvPr/>
        </p:nvPicPr>
        <p:blipFill>
          <a:blip r:embed="rId28"/>
          <a:stretch>
            <a:fillRect/>
          </a:stretch>
        </p:blipFill>
        <p:spPr>
          <a:xfrm>
            <a:off x="1963565" y="2290825"/>
            <a:ext cx="225572" cy="140220"/>
          </a:xfrm>
          <a:prstGeom prst="rect">
            <a:avLst/>
          </a:prstGeom>
        </p:spPr>
      </p:pic>
      <p:pic>
        <p:nvPicPr>
          <p:cNvPr id="48" name="Image 47"/>
          <p:cNvPicPr>
            <a:picLocks noChangeAspect="1"/>
          </p:cNvPicPr>
          <p:nvPr/>
        </p:nvPicPr>
        <p:blipFill>
          <a:blip r:embed="rId29"/>
          <a:stretch>
            <a:fillRect/>
          </a:stretch>
        </p:blipFill>
        <p:spPr>
          <a:xfrm>
            <a:off x="9978454" y="5934291"/>
            <a:ext cx="286537" cy="323116"/>
          </a:xfrm>
          <a:prstGeom prst="rect">
            <a:avLst/>
          </a:prstGeom>
        </p:spPr>
      </p:pic>
      <p:pic>
        <p:nvPicPr>
          <p:cNvPr id="55" name="Image 54"/>
          <p:cNvPicPr>
            <a:picLocks noChangeAspect="1"/>
          </p:cNvPicPr>
          <p:nvPr/>
        </p:nvPicPr>
        <p:blipFill>
          <a:blip r:embed="rId29"/>
          <a:stretch>
            <a:fillRect/>
          </a:stretch>
        </p:blipFill>
        <p:spPr>
          <a:xfrm>
            <a:off x="9955712" y="5987731"/>
            <a:ext cx="339510" cy="239755"/>
          </a:xfrm>
          <a:prstGeom prst="rect">
            <a:avLst/>
          </a:prstGeom>
        </p:spPr>
      </p:pic>
      <p:pic>
        <p:nvPicPr>
          <p:cNvPr id="56" name="Image 55"/>
          <p:cNvPicPr>
            <a:picLocks noChangeAspect="1"/>
          </p:cNvPicPr>
          <p:nvPr/>
        </p:nvPicPr>
        <p:blipFill>
          <a:blip r:embed="rId29"/>
          <a:stretch>
            <a:fillRect/>
          </a:stretch>
        </p:blipFill>
        <p:spPr>
          <a:xfrm>
            <a:off x="10067646" y="5920675"/>
            <a:ext cx="201407" cy="359616"/>
          </a:xfrm>
          <a:prstGeom prst="rect">
            <a:avLst/>
          </a:prstGeom>
        </p:spPr>
      </p:pic>
      <p:pic>
        <p:nvPicPr>
          <p:cNvPr id="57" name="Image 56"/>
          <p:cNvPicPr>
            <a:picLocks noChangeAspect="1"/>
          </p:cNvPicPr>
          <p:nvPr/>
        </p:nvPicPr>
        <p:blipFill>
          <a:blip r:embed="rId29"/>
          <a:stretch>
            <a:fillRect/>
          </a:stretch>
        </p:blipFill>
        <p:spPr>
          <a:xfrm>
            <a:off x="10045383" y="5948867"/>
            <a:ext cx="281161" cy="323745"/>
          </a:xfrm>
          <a:prstGeom prst="rect">
            <a:avLst/>
          </a:prstGeom>
        </p:spPr>
      </p:pic>
      <p:pic>
        <p:nvPicPr>
          <p:cNvPr id="58" name="Image 57"/>
          <p:cNvPicPr>
            <a:picLocks noChangeAspect="1"/>
          </p:cNvPicPr>
          <p:nvPr/>
        </p:nvPicPr>
        <p:blipFill>
          <a:blip r:embed="rId29"/>
          <a:stretch>
            <a:fillRect/>
          </a:stretch>
        </p:blipFill>
        <p:spPr>
          <a:xfrm>
            <a:off x="10024686" y="6025077"/>
            <a:ext cx="361501" cy="201423"/>
          </a:xfrm>
          <a:prstGeom prst="rect">
            <a:avLst/>
          </a:prstGeom>
        </p:spPr>
      </p:pic>
      <p:pic>
        <p:nvPicPr>
          <p:cNvPr id="60" name="Image 59"/>
          <p:cNvPicPr>
            <a:picLocks noChangeAspect="1"/>
          </p:cNvPicPr>
          <p:nvPr/>
        </p:nvPicPr>
        <p:blipFill>
          <a:blip r:embed="rId30"/>
          <a:stretch>
            <a:fillRect/>
          </a:stretch>
        </p:blipFill>
        <p:spPr>
          <a:xfrm>
            <a:off x="11556159" y="6015366"/>
            <a:ext cx="160965" cy="160965"/>
          </a:xfrm>
          <a:prstGeom prst="rect">
            <a:avLst/>
          </a:prstGeom>
        </p:spPr>
      </p:pic>
      <p:pic>
        <p:nvPicPr>
          <p:cNvPr id="67" name="Image 66">
            <a:extLst>
              <a:ext uri="{FF2B5EF4-FFF2-40B4-BE49-F238E27FC236}">
                <a16:creationId xmlns:a16="http://schemas.microsoft.com/office/drawing/2014/main" id="{C290A276-38B1-45B4-96B1-C921CF9C6E27}"/>
              </a:ext>
            </a:extLst>
          </p:cNvPr>
          <p:cNvPicPr>
            <a:picLocks noChangeAspect="1"/>
          </p:cNvPicPr>
          <p:nvPr/>
        </p:nvPicPr>
        <p:blipFill>
          <a:blip r:embed="rId31" cstate="print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2"/>
              </a:ext>
            </a:extLst>
          </a:blip>
          <a:stretch>
            <a:fillRect/>
          </a:stretch>
        </p:blipFill>
        <p:spPr>
          <a:xfrm>
            <a:off x="2163884" y="895302"/>
            <a:ext cx="906689" cy="510768"/>
          </a:xfrm>
          <a:prstGeom prst="rect">
            <a:avLst/>
          </a:prstGeom>
        </p:spPr>
      </p:pic>
      <p:pic>
        <p:nvPicPr>
          <p:cNvPr id="62" name="Image 61">
            <a:extLst>
              <a:ext uri="{FF2B5EF4-FFF2-40B4-BE49-F238E27FC236}">
                <a16:creationId xmlns:a16="http://schemas.microsoft.com/office/drawing/2014/main" id="{160F5F33-D9D2-47F0-B6D1-79B7F59EE901}"/>
              </a:ext>
            </a:extLst>
          </p:cNvPr>
          <p:cNvPicPr>
            <a:picLocks noChangeAspect="1"/>
          </p:cNvPicPr>
          <p:nvPr/>
        </p:nvPicPr>
        <p:blipFill>
          <a:blip r:embed="rId33"/>
          <a:stretch>
            <a:fillRect/>
          </a:stretch>
        </p:blipFill>
        <p:spPr>
          <a:xfrm>
            <a:off x="1289354" y="2843462"/>
            <a:ext cx="188992" cy="128027"/>
          </a:xfrm>
          <a:prstGeom prst="rect">
            <a:avLst/>
          </a:prstGeom>
        </p:spPr>
      </p:pic>
      <p:pic>
        <p:nvPicPr>
          <p:cNvPr id="64" name="Image 63">
            <a:extLst>
              <a:ext uri="{FF2B5EF4-FFF2-40B4-BE49-F238E27FC236}">
                <a16:creationId xmlns:a16="http://schemas.microsoft.com/office/drawing/2014/main" id="{879AD69D-4B60-4B24-AAC8-A5D43593CDC1}"/>
              </a:ext>
            </a:extLst>
          </p:cNvPr>
          <p:cNvPicPr>
            <a:picLocks noChangeAspect="1"/>
          </p:cNvPicPr>
          <p:nvPr/>
        </p:nvPicPr>
        <p:blipFill>
          <a:blip r:embed="rId34"/>
          <a:stretch>
            <a:fillRect/>
          </a:stretch>
        </p:blipFill>
        <p:spPr>
          <a:xfrm>
            <a:off x="10273554" y="6004219"/>
            <a:ext cx="226912" cy="107110"/>
          </a:xfrm>
          <a:prstGeom prst="rect">
            <a:avLst/>
          </a:prstGeom>
        </p:spPr>
      </p:pic>
      <p:pic>
        <p:nvPicPr>
          <p:cNvPr id="66" name="Image 65">
            <a:extLst>
              <a:ext uri="{FF2B5EF4-FFF2-40B4-BE49-F238E27FC236}">
                <a16:creationId xmlns:a16="http://schemas.microsoft.com/office/drawing/2014/main" id="{8307678F-3B01-426C-A787-F88D2219CCCC}"/>
              </a:ext>
            </a:extLst>
          </p:cNvPr>
          <p:cNvPicPr>
            <a:picLocks noChangeAspect="1"/>
          </p:cNvPicPr>
          <p:nvPr/>
        </p:nvPicPr>
        <p:blipFill>
          <a:blip r:embed="rId35"/>
          <a:stretch>
            <a:fillRect/>
          </a:stretch>
        </p:blipFill>
        <p:spPr>
          <a:xfrm>
            <a:off x="9651827" y="5999974"/>
            <a:ext cx="160981" cy="196118"/>
          </a:xfrm>
          <a:prstGeom prst="rect">
            <a:avLst/>
          </a:prstGeom>
        </p:spPr>
      </p:pic>
      <p:pic>
        <p:nvPicPr>
          <p:cNvPr id="49" name="Image 48">
            <a:extLst>
              <a:ext uri="{FF2B5EF4-FFF2-40B4-BE49-F238E27FC236}">
                <a16:creationId xmlns:a16="http://schemas.microsoft.com/office/drawing/2014/main" id="{6B7D0548-0D12-48F4-8C5C-F5EF0AFBB4D9}"/>
              </a:ext>
            </a:extLst>
          </p:cNvPr>
          <p:cNvPicPr>
            <a:picLocks noChangeAspect="1"/>
          </p:cNvPicPr>
          <p:nvPr/>
        </p:nvPicPr>
        <p:blipFill>
          <a:blip r:embed="rId36"/>
          <a:stretch>
            <a:fillRect/>
          </a:stretch>
        </p:blipFill>
        <p:spPr>
          <a:xfrm>
            <a:off x="6702571" y="2833332"/>
            <a:ext cx="207282" cy="140221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74A5AAA2-E760-4A04-829C-FD34634E98B6}"/>
              </a:ext>
            </a:extLst>
          </p:cNvPr>
          <p:cNvPicPr>
            <a:picLocks noChangeAspect="1"/>
          </p:cNvPicPr>
          <p:nvPr/>
        </p:nvPicPr>
        <p:blipFill>
          <a:blip r:embed="rId37"/>
          <a:stretch>
            <a:fillRect/>
          </a:stretch>
        </p:blipFill>
        <p:spPr>
          <a:xfrm>
            <a:off x="1351460" y="5920675"/>
            <a:ext cx="1066892" cy="682811"/>
          </a:xfrm>
          <a:prstGeom prst="rect">
            <a:avLst/>
          </a:prstGeom>
        </p:spPr>
      </p:pic>
      <p:pic>
        <p:nvPicPr>
          <p:cNvPr id="25" name="Image 24">
            <a:extLst>
              <a:ext uri="{FF2B5EF4-FFF2-40B4-BE49-F238E27FC236}">
                <a16:creationId xmlns:a16="http://schemas.microsoft.com/office/drawing/2014/main" id="{F78889AC-60C9-4A72-9EB2-A39846EA2910}"/>
              </a:ext>
            </a:extLst>
          </p:cNvPr>
          <p:cNvPicPr>
            <a:picLocks noChangeAspect="1"/>
          </p:cNvPicPr>
          <p:nvPr/>
        </p:nvPicPr>
        <p:blipFill>
          <a:blip r:embed="rId38"/>
          <a:stretch>
            <a:fillRect/>
          </a:stretch>
        </p:blipFill>
        <p:spPr>
          <a:xfrm>
            <a:off x="9465868" y="6010066"/>
            <a:ext cx="152413" cy="195089"/>
          </a:xfrm>
          <a:prstGeom prst="rect">
            <a:avLst/>
          </a:prstGeom>
        </p:spPr>
      </p:pic>
      <p:pic>
        <p:nvPicPr>
          <p:cNvPr id="41" name="Image 40">
            <a:extLst>
              <a:ext uri="{FF2B5EF4-FFF2-40B4-BE49-F238E27FC236}">
                <a16:creationId xmlns:a16="http://schemas.microsoft.com/office/drawing/2014/main" id="{3264EBE1-10CB-4010-A336-101FE6A2F053}"/>
              </a:ext>
            </a:extLst>
          </p:cNvPr>
          <p:cNvPicPr>
            <a:picLocks noChangeAspect="1"/>
          </p:cNvPicPr>
          <p:nvPr/>
        </p:nvPicPr>
        <p:blipFill>
          <a:blip r:embed="rId39"/>
          <a:stretch>
            <a:fillRect/>
          </a:stretch>
        </p:blipFill>
        <p:spPr>
          <a:xfrm>
            <a:off x="8927728" y="6056459"/>
            <a:ext cx="143620" cy="113034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41725BA7-2041-4901-9BC8-339C8A1F0EE9}"/>
              </a:ext>
            </a:extLst>
          </p:cNvPr>
          <p:cNvPicPr>
            <a:picLocks noChangeAspect="1"/>
          </p:cNvPicPr>
          <p:nvPr/>
        </p:nvPicPr>
        <p:blipFill>
          <a:blip r:embed="rId40"/>
          <a:stretch>
            <a:fillRect/>
          </a:stretch>
        </p:blipFill>
        <p:spPr>
          <a:xfrm>
            <a:off x="3084112" y="3024254"/>
            <a:ext cx="158510" cy="195089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28799330-5844-4227-9327-737EF55A3D16}"/>
              </a:ext>
            </a:extLst>
          </p:cNvPr>
          <p:cNvPicPr>
            <a:picLocks noChangeAspect="1"/>
          </p:cNvPicPr>
          <p:nvPr/>
        </p:nvPicPr>
        <p:blipFill>
          <a:blip r:embed="rId41"/>
          <a:stretch>
            <a:fillRect/>
          </a:stretch>
        </p:blipFill>
        <p:spPr>
          <a:xfrm>
            <a:off x="1653292" y="2753767"/>
            <a:ext cx="219475" cy="268247"/>
          </a:xfrm>
          <a:prstGeom prst="rect">
            <a:avLst/>
          </a:prstGeom>
        </p:spPr>
      </p:pic>
      <p:pic>
        <p:nvPicPr>
          <p:cNvPr id="26" name="Image 25">
            <a:extLst>
              <a:ext uri="{FF2B5EF4-FFF2-40B4-BE49-F238E27FC236}">
                <a16:creationId xmlns:a16="http://schemas.microsoft.com/office/drawing/2014/main" id="{8363DDA7-8DBF-A824-26EE-B6B2DFEFBA63}"/>
              </a:ext>
            </a:extLst>
          </p:cNvPr>
          <p:cNvPicPr>
            <a:picLocks noChangeAspect="1"/>
          </p:cNvPicPr>
          <p:nvPr/>
        </p:nvPicPr>
        <p:blipFill>
          <a:blip r:embed="rId41"/>
          <a:stretch>
            <a:fillRect/>
          </a:stretch>
        </p:blipFill>
        <p:spPr>
          <a:xfrm>
            <a:off x="8553023" y="2193705"/>
            <a:ext cx="219475" cy="2682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9679127"/>
      </p:ext>
    </p:extLst>
  </p:cSld>
  <p:clrMapOvr>
    <a:masterClrMapping/>
  </p:clrMapOvr>
</p:sld>
</file>

<file path=ppt/theme/theme1.xml><?xml version="1.0" encoding="utf-8"?>
<a:theme xmlns:a="http://schemas.openxmlformats.org/drawingml/2006/main" name="Ronds dans l’eau">
  <a:themeElements>
    <a:clrScheme name="Ronds dans l’eau">
      <a:dk1>
        <a:sysClr val="windowText" lastClr="000000"/>
      </a:dk1>
      <a:lt1>
        <a:sysClr val="window" lastClr="FFFFFF"/>
      </a:lt1>
      <a:dk2>
        <a:srgbClr val="27537E"/>
      </a:dk2>
      <a:lt2>
        <a:srgbClr val="AABED7"/>
      </a:lt2>
      <a:accent1>
        <a:srgbClr val="E34B7A"/>
      </a:accent1>
      <a:accent2>
        <a:srgbClr val="AC339A"/>
      </a:accent2>
      <a:accent3>
        <a:srgbClr val="6953B7"/>
      </a:accent3>
      <a:accent4>
        <a:srgbClr val="1D7EAB"/>
      </a:accent4>
      <a:accent5>
        <a:srgbClr val="43AFD6"/>
      </a:accent5>
      <a:accent6>
        <a:srgbClr val="DE85E1"/>
      </a:accent6>
      <a:hlink>
        <a:srgbClr val="ED87A6"/>
      </a:hlink>
      <a:folHlink>
        <a:srgbClr val="C99EAC"/>
      </a:folHlink>
    </a:clrScheme>
    <a:fontScheme name="Ronds dans l’eau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onds dans l’eau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78000"/>
                <a:shade val="100000"/>
                <a:hueMod val="136000"/>
                <a:satMod val="160000"/>
                <a:lumMod val="105000"/>
              </a:schemeClr>
            </a:gs>
            <a:gs pos="100000">
              <a:schemeClr val="phClr">
                <a:shade val="92000"/>
                <a:satMod val="170000"/>
                <a:lumMod val="96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C71B277C-C29A-4BA0-A7BA-43502DF21AB3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Ronds dans l’eau</Template>
  <TotalTime>37497</TotalTime>
  <Words>161</Words>
  <Application>Microsoft Office PowerPoint</Application>
  <PresentationFormat>Grand écran</PresentationFormat>
  <Paragraphs>58</Paragraphs>
  <Slides>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8" baseType="lpstr">
      <vt:lpstr>Arial</vt:lpstr>
      <vt:lpstr>Calibri Light</vt:lpstr>
      <vt:lpstr>Forte</vt:lpstr>
      <vt:lpstr>Segoe UI</vt:lpstr>
      <vt:lpstr>Trebuchet MS</vt:lpstr>
      <vt:lpstr>Tw Cen MT</vt:lpstr>
      <vt:lpstr>Ronds dans l’eau</vt:lpstr>
      <vt:lpstr>                                                                                                               B =  origine de barbentane                    Semaine n°45 du 09 au 13 novembre 2026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Menu crèche</dc:title>
  <dc:creator>Cantine</dc:creator>
  <cp:lastModifiedBy>Cantine</cp:lastModifiedBy>
  <cp:revision>764</cp:revision>
  <cp:lastPrinted>2026-10-30T08:38:52Z</cp:lastPrinted>
  <dcterms:created xsi:type="dcterms:W3CDTF">2021-08-24T06:31:05Z</dcterms:created>
  <dcterms:modified xsi:type="dcterms:W3CDTF">2026-10-30T08:39:02Z</dcterms:modified>
</cp:coreProperties>
</file>