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sldIdLst>
    <p:sldId id="256" r:id="rId2"/>
  </p:sldIdLst>
  <p:sldSz cx="12192000" cy="6858000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FF6600"/>
    <a:srgbClr val="3AB0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15/11/2023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92105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15/11/2023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8552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15/11/2023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00962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15/11/2023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827253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15/11/2023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1590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15/11/2023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5504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15/11/2023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167318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15/11/2023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19504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15/11/2023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1286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15/11/2023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78112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15/11/2023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4212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15/11/2023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4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15/11/2023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78570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15/11/2023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78602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15/11/2023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90768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15/11/2023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84163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1C272-B624-4882-A778-5D292486F1B2}" type="datetimeFigureOut">
              <a:rPr lang="fr-FR" smtClean="0"/>
              <a:t>15/11/2023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3769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4" r:id="rId15"/>
    <p:sldLayoutId id="214748379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png"/><Relationship Id="rId18" Type="http://schemas.openxmlformats.org/officeDocument/2006/relationships/image" Target="../media/image17.jpeg"/><Relationship Id="rId26" Type="http://schemas.openxmlformats.org/officeDocument/2006/relationships/image" Target="../media/image25.jpeg"/><Relationship Id="rId39" Type="http://schemas.openxmlformats.org/officeDocument/2006/relationships/image" Target="../media/image38.jpg"/><Relationship Id="rId21" Type="http://schemas.openxmlformats.org/officeDocument/2006/relationships/image" Target="../media/image20.jpeg"/><Relationship Id="rId34" Type="http://schemas.openxmlformats.org/officeDocument/2006/relationships/image" Target="../media/image33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jpeg"/><Relationship Id="rId33" Type="http://schemas.openxmlformats.org/officeDocument/2006/relationships/image" Target="../media/image32.png"/><Relationship Id="rId38" Type="http://schemas.openxmlformats.org/officeDocument/2006/relationships/image" Target="../media/image37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20" Type="http://schemas.openxmlformats.org/officeDocument/2006/relationships/image" Target="../media/image19.jpe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24" Type="http://schemas.openxmlformats.org/officeDocument/2006/relationships/image" Target="../media/image23.jpeg"/><Relationship Id="rId32" Type="http://schemas.openxmlformats.org/officeDocument/2006/relationships/image" Target="../media/image31.png"/><Relationship Id="rId37" Type="http://schemas.openxmlformats.org/officeDocument/2006/relationships/image" Target="../media/image36.png"/><Relationship Id="rId40" Type="http://schemas.openxmlformats.org/officeDocument/2006/relationships/image" Target="../media/image39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jpeg"/><Relationship Id="rId28" Type="http://schemas.openxmlformats.org/officeDocument/2006/relationships/image" Target="../media/image27.png"/><Relationship Id="rId36" Type="http://schemas.openxmlformats.org/officeDocument/2006/relationships/image" Target="../media/image35.png"/><Relationship Id="rId10" Type="http://schemas.openxmlformats.org/officeDocument/2006/relationships/image" Target="../media/image9.png"/><Relationship Id="rId19" Type="http://schemas.openxmlformats.org/officeDocument/2006/relationships/image" Target="../media/image18.jpeg"/><Relationship Id="rId31" Type="http://schemas.openxmlformats.org/officeDocument/2006/relationships/image" Target="../media/image30.pn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jpeg"/><Relationship Id="rId22" Type="http://schemas.openxmlformats.org/officeDocument/2006/relationships/image" Target="../media/image21.jpeg"/><Relationship Id="rId27" Type="http://schemas.openxmlformats.org/officeDocument/2006/relationships/image" Target="../media/image26.jpeg"/><Relationship Id="rId30" Type="http://schemas.openxmlformats.org/officeDocument/2006/relationships/image" Target="../media/image29.png"/><Relationship Id="rId35" Type="http://schemas.openxmlformats.org/officeDocument/2006/relationships/image" Target="../media/image34.png"/><Relationship Id="rId8" Type="http://schemas.openxmlformats.org/officeDocument/2006/relationships/image" Target="../media/image7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5417" y="0"/>
            <a:ext cx="11281719" cy="1259755"/>
          </a:xfrm>
        </p:spPr>
        <p:txBody>
          <a:bodyPr>
            <a:normAutofit fontScale="90000"/>
          </a:bodyPr>
          <a:lstStyle/>
          <a:p>
            <a:pPr algn="l"/>
            <a:br>
              <a:rPr lang="fr-FR" sz="3200" b="1" dirty="0"/>
            </a:br>
            <a:br>
              <a:rPr lang="fr-FR" sz="3200" b="1" dirty="0"/>
            </a:br>
            <a:br>
              <a:rPr lang="fr-FR" sz="3200" b="1" dirty="0"/>
            </a:br>
            <a:r>
              <a:rPr lang="fr-FR" sz="3200" b="1" dirty="0"/>
              <a:t>                  </a:t>
            </a:r>
            <a:r>
              <a:rPr lang="fr-FR" sz="1600" b="1" dirty="0">
                <a:solidFill>
                  <a:srgbClr val="FF0000"/>
                </a:solidFill>
              </a:rPr>
              <a:t>                    </a:t>
            </a:r>
            <a:r>
              <a:rPr lang="fr-FR" sz="2000" b="1" dirty="0"/>
              <a:t>Semaine 47 du 20 au 24 novembre 2023</a:t>
            </a:r>
            <a:endParaRPr lang="fr-FR" sz="1300" b="1" dirty="0">
              <a:solidFill>
                <a:schemeClr val="bg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4244957"/>
            <a:ext cx="9144000" cy="1169362"/>
          </a:xfrm>
        </p:spPr>
        <p:txBody>
          <a:bodyPr>
            <a:normAutofit/>
          </a:bodyPr>
          <a:lstStyle/>
          <a:p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888972"/>
              </p:ext>
            </p:extLst>
          </p:nvPr>
        </p:nvGraphicFramePr>
        <p:xfrm>
          <a:off x="142613" y="1411786"/>
          <a:ext cx="11534523" cy="3611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75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7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21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81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699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1898">
                <a:tc>
                  <a:txBody>
                    <a:bodyPr/>
                    <a:lstStyle/>
                    <a:p>
                      <a:pPr algn="ctr"/>
                      <a:r>
                        <a:rPr lang="fr-FR"/>
                        <a:t>Lundi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Mardi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endParaRPr lang="fr-FR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Jeudi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Vendredi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46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rgbClr val="009900"/>
                          </a:solidFill>
                        </a:rPr>
                        <a:t>Feuilleté au fromage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rgbClr val="009900"/>
                        </a:solidFill>
                      </a:endParaRPr>
                    </a:p>
                    <a:p>
                      <a:pPr algn="l"/>
                      <a:r>
                        <a:rPr lang="fr-FR" sz="1200" b="0" dirty="0">
                          <a:solidFill>
                            <a:srgbClr val="009900"/>
                          </a:solidFill>
                        </a:rPr>
                        <a:t>Radis beurre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Œuf au thon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rgbClr val="009900"/>
                          </a:solidFill>
                        </a:rPr>
                        <a:t>Potage de légumes de saison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dirty="0">
                        <a:solidFill>
                          <a:srgbClr val="009900"/>
                        </a:solidFill>
                      </a:endParaRPr>
                    </a:p>
                    <a:p>
                      <a:pPr marL="0" marR="0" lvl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rgbClr val="009900"/>
                          </a:solidFill>
                        </a:rPr>
                        <a:t>Salade verte</a:t>
                      </a:r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7763">
                <a:tc>
                  <a:txBody>
                    <a:bodyPr/>
                    <a:lstStyle/>
                    <a:p>
                      <a:pPr algn="l"/>
                      <a:endParaRPr lang="fr-FR" sz="1200" b="1" dirty="0">
                        <a:solidFill>
                          <a:srgbClr val="009900"/>
                        </a:solidFill>
                      </a:endParaRPr>
                    </a:p>
                    <a:p>
                      <a:pPr algn="l"/>
                      <a:r>
                        <a:rPr lang="fr-FR" sz="1200" b="0" dirty="0">
                          <a:solidFill>
                            <a:schemeClr val="tx1"/>
                          </a:solidFill>
                        </a:rPr>
                        <a:t>Boulettes de bœuf </a:t>
                      </a:r>
                    </a:p>
                    <a:p>
                      <a:pPr algn="l"/>
                      <a:r>
                        <a:rPr lang="fr-FR" sz="1200" b="0" dirty="0">
                          <a:solidFill>
                            <a:schemeClr val="tx1"/>
                          </a:solidFill>
                        </a:rPr>
                        <a:t>Trio de riz</a:t>
                      </a:r>
                    </a:p>
                    <a:p>
                      <a:pPr algn="l"/>
                      <a:r>
                        <a:rPr lang="fr-FR" sz="1200" b="0" dirty="0">
                          <a:solidFill>
                            <a:srgbClr val="009900"/>
                          </a:solidFill>
                        </a:rPr>
                        <a:t>Légume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b="0" i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200" b="0" i="0" baseline="0" dirty="0">
                          <a:solidFill>
                            <a:schemeClr val="accent2"/>
                          </a:solidFill>
                        </a:rPr>
                        <a:t>Gratin de poisson</a:t>
                      </a:r>
                    </a:p>
                    <a:p>
                      <a:pPr algn="l"/>
                      <a:r>
                        <a:rPr lang="fr-FR" sz="1200" b="0" i="0" baseline="0" dirty="0">
                          <a:solidFill>
                            <a:schemeClr val="accent2"/>
                          </a:solidFill>
                        </a:rPr>
                        <a:t>Quenelles</a:t>
                      </a:r>
                    </a:p>
                    <a:p>
                      <a:pPr algn="l"/>
                      <a:r>
                        <a:rPr lang="fr-FR" sz="1200" b="0" i="0" baseline="0" dirty="0">
                          <a:solidFill>
                            <a:schemeClr val="accent2"/>
                          </a:solidFill>
                        </a:rPr>
                        <a:t>légume</a:t>
                      </a:r>
                      <a:endParaRPr lang="fr-FR" sz="12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>
                        <a:solidFill>
                          <a:schemeClr val="accent3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Coquillettes au jambon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rgbClr val="009900"/>
                          </a:solidFill>
                        </a:rPr>
                        <a:t>légume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>
                        <a:solidFill>
                          <a:srgbClr val="0099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200" dirty="0">
                          <a:solidFill>
                            <a:srgbClr val="009900"/>
                          </a:solidFill>
                        </a:rPr>
                        <a:t>Omelette à l’emmental</a:t>
                      </a:r>
                    </a:p>
                    <a:p>
                      <a:pPr algn="l"/>
                      <a:r>
                        <a:rPr lang="fr-FR" sz="1200" dirty="0">
                          <a:solidFill>
                            <a:srgbClr val="009900"/>
                          </a:solidFill>
                        </a:rPr>
                        <a:t>Flageolet</a:t>
                      </a:r>
                    </a:p>
                    <a:p>
                      <a:pPr algn="l"/>
                      <a:r>
                        <a:rPr lang="fr-FR" sz="1200" dirty="0">
                          <a:solidFill>
                            <a:srgbClr val="009900"/>
                          </a:solidFill>
                        </a:rPr>
                        <a:t>semoule</a:t>
                      </a:r>
                    </a:p>
                    <a:p>
                      <a:pPr algn="l"/>
                      <a:endParaRPr lang="fr-FR" sz="1200" dirty="0">
                        <a:solidFill>
                          <a:srgbClr val="009900"/>
                        </a:solidFill>
                      </a:endParaRPr>
                    </a:p>
                    <a:p>
                      <a:pPr algn="l"/>
                      <a:endParaRPr lang="fr-FR" sz="1200" dirty="0">
                        <a:solidFill>
                          <a:srgbClr val="0099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b="0" u="none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200" b="0" u="none" baseline="0" dirty="0">
                          <a:solidFill>
                            <a:schemeClr val="tx1"/>
                          </a:solidFill>
                        </a:rPr>
                        <a:t>Roti de veau</a:t>
                      </a:r>
                    </a:p>
                    <a:p>
                      <a:pPr algn="l"/>
                      <a:r>
                        <a:rPr lang="fr-FR" sz="1200" b="0" u="none" baseline="0" dirty="0">
                          <a:solidFill>
                            <a:schemeClr val="tx1"/>
                          </a:solidFill>
                        </a:rPr>
                        <a:t>Chou-fleur en béchamel</a:t>
                      </a:r>
                    </a:p>
                    <a:p>
                      <a:pPr algn="l"/>
                      <a:r>
                        <a:rPr lang="fr-FR" sz="1200" b="0" u="none" baseline="0" dirty="0">
                          <a:solidFill>
                            <a:schemeClr val="tx1"/>
                          </a:solidFill>
                        </a:rPr>
                        <a:t>blé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542"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solidFill>
                            <a:srgbClr val="009900"/>
                          </a:solidFill>
                        </a:rPr>
                        <a:t>yaourt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solidFill>
                            <a:srgbClr val="FF0000"/>
                          </a:solidFill>
                        </a:rPr>
                        <a:t>fromage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solidFill>
                            <a:srgbClr val="009900"/>
                          </a:solidFill>
                        </a:rPr>
                        <a:t>Kiri</a:t>
                      </a: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>
                          <a:solidFill>
                            <a:srgbClr val="009900"/>
                          </a:solidFill>
                        </a:rPr>
                        <a:t>bio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rgbClr val="3AB03A"/>
                          </a:solidFill>
                        </a:rPr>
                        <a:t>Fromage blanc</a:t>
                      </a:r>
                    </a:p>
                    <a:p>
                      <a:pPr algn="l"/>
                      <a:endParaRPr lang="fr-FR" sz="12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solidFill>
                            <a:srgbClr val="009900"/>
                          </a:solidFill>
                        </a:rPr>
                        <a:t>Fromage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568">
                <a:tc>
                  <a:txBody>
                    <a:bodyPr/>
                    <a:lstStyle/>
                    <a:p>
                      <a:pPr algn="l"/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Fruit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dirty="0">
                        <a:solidFill>
                          <a:srgbClr val="009900"/>
                        </a:solidFill>
                      </a:endParaRPr>
                    </a:p>
                    <a:p>
                      <a:pPr algn="l"/>
                      <a:r>
                        <a:rPr lang="fr-FR" sz="1200" dirty="0">
                          <a:solidFill>
                            <a:srgbClr val="009900"/>
                          </a:solidFill>
                        </a:rPr>
                        <a:t>Compote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Fruit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dirty="0">
                        <a:solidFill>
                          <a:srgbClr val="009900"/>
                        </a:solidFill>
                      </a:endParaRPr>
                    </a:p>
                    <a:p>
                      <a:pPr algn="l"/>
                      <a:r>
                        <a:rPr lang="fr-FR" sz="1200" dirty="0">
                          <a:solidFill>
                            <a:srgbClr val="009900"/>
                          </a:solidFill>
                        </a:rPr>
                        <a:t>Compote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Fruit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195419"/>
              </p:ext>
            </p:extLst>
          </p:nvPr>
        </p:nvGraphicFramePr>
        <p:xfrm>
          <a:off x="142614" y="5016019"/>
          <a:ext cx="11534523" cy="19230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40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34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73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14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982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6526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Goûter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Goûter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Goûter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Goûter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Goûter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3854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rgbClr val="009900"/>
                          </a:solidFill>
                        </a:rPr>
                        <a:t>Compote</a:t>
                      </a:r>
                      <a:r>
                        <a:rPr lang="fr-FR" sz="1200" baseline="0" dirty="0"/>
                        <a:t> </a:t>
                      </a:r>
                    </a:p>
                    <a:p>
                      <a:pPr algn="ctr"/>
                      <a:r>
                        <a:rPr lang="fr-FR" sz="1200" baseline="0" dirty="0"/>
                        <a:t>fromage pain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Biscuit fruit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>
                          <a:solidFill>
                            <a:srgbClr val="009900"/>
                          </a:solidFill>
                        </a:rPr>
                        <a:t>laitage</a:t>
                      </a:r>
                    </a:p>
                    <a:p>
                      <a:pPr algn="ctr"/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/>
                        <a:t>Pain, confiture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/>
                        <a:t> </a:t>
                      </a:r>
                      <a:r>
                        <a:rPr lang="fr-FR" sz="1200" dirty="0">
                          <a:solidFill>
                            <a:srgbClr val="009900"/>
                          </a:solidFill>
                        </a:rPr>
                        <a:t>yaourt</a:t>
                      </a:r>
                    </a:p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Laitage,</a:t>
                      </a:r>
                      <a:r>
                        <a:rPr lang="fr-FR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biscuit </a:t>
                      </a:r>
                    </a:p>
                    <a:p>
                      <a:pPr algn="ctr"/>
                      <a:r>
                        <a:rPr lang="fr-FR" sz="1200" dirty="0">
                          <a:solidFill>
                            <a:srgbClr val="009900"/>
                          </a:solidFill>
                        </a:rPr>
                        <a:t>fruit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Pain, chocolat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rgbClr val="009900"/>
                          </a:solidFill>
                        </a:rPr>
                        <a:t>compote</a:t>
                      </a:r>
                    </a:p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8560">
                <a:tc>
                  <a:txBody>
                    <a:bodyPr/>
                    <a:lstStyle/>
                    <a:p>
                      <a:pPr algn="ctr"/>
                      <a:r>
                        <a:rPr lang="fr-FR" sz="1000" b="1" i="1" dirty="0">
                          <a:solidFill>
                            <a:srgbClr val="C00000"/>
                          </a:solidFill>
                        </a:rPr>
                        <a:t>La cuisine municipale se réserve la possibilité de modifier les menus en fonction des aléas du marché et des livraisons.</a:t>
                      </a:r>
                    </a:p>
                    <a:p>
                      <a:pPr algn="ctr"/>
                      <a:endParaRPr lang="fr-FR" sz="1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i="1" dirty="0">
                          <a:solidFill>
                            <a:srgbClr val="C00000"/>
                          </a:solidFill>
                          <a:latin typeface="Forte" panose="03060902040502070203" pitchFamily="66" charset="0"/>
                        </a:rPr>
                        <a:t>B = </a:t>
                      </a:r>
                      <a:r>
                        <a:rPr lang="fr-FR" sz="1200" b="1" i="1" dirty="0">
                          <a:solidFill>
                            <a:srgbClr val="C00000"/>
                          </a:solidFill>
                          <a:latin typeface="Forte" panose="03060902040502070203" pitchFamily="66" charset="0"/>
                        </a:rPr>
                        <a:t>bio </a:t>
                      </a:r>
                      <a:r>
                        <a:rPr lang="fr-FR" sz="1200" b="1" i="1">
                          <a:solidFill>
                            <a:srgbClr val="C00000"/>
                          </a:solidFill>
                          <a:latin typeface="Forte" panose="03060902040502070203" pitchFamily="66" charset="0"/>
                        </a:rPr>
                        <a:t>de barbentane</a:t>
                      </a:r>
                      <a:endParaRPr lang="fr-FR" sz="1200" b="1" i="1" dirty="0">
                        <a:solidFill>
                          <a:srgbClr val="C00000"/>
                        </a:solidFill>
                        <a:latin typeface="Forte" panose="03060902040502070203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b="1" u="sng" dirty="0">
                        <a:solidFill>
                          <a:srgbClr val="0099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165972" y="1374901"/>
            <a:ext cx="213360" cy="130758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 flipH="1">
            <a:off x="2318049" y="373756"/>
            <a:ext cx="65741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dirty="0">
                <a:latin typeface="Segoe UI" panose="020B0502040204020203" pitchFamily="34" charset="0"/>
              </a:rPr>
              <a:t>Menus de la crèche « </a:t>
            </a:r>
            <a:r>
              <a:rPr lang="fr-FR" sz="2400" dirty="0">
                <a:latin typeface="Segoe UI" panose="020B0502040204020203" pitchFamily="34" charset="0"/>
              </a:rPr>
              <a:t>Les</a:t>
            </a:r>
            <a:r>
              <a:rPr lang="fr-FR" sz="2800" dirty="0">
                <a:latin typeface="Segoe UI" panose="020B0502040204020203" pitchFamily="34" charset="0"/>
              </a:rPr>
              <a:t> Péquelets »</a:t>
            </a:r>
            <a:r>
              <a:rPr lang="fr-FR" sz="2800" dirty="0">
                <a:solidFill>
                  <a:schemeClr val="bg1"/>
                </a:solidFill>
                <a:latin typeface="Segoe UI" panose="020B0502040204020203" pitchFamily="34" charset="0"/>
              </a:rPr>
              <a:t>»</a:t>
            </a:r>
            <a:endParaRPr lang="fr-FR" sz="2800" dirty="0">
              <a:solidFill>
                <a:schemeClr val="bg1"/>
              </a:solidFill>
            </a:endParaRPr>
          </a:p>
        </p:txBody>
      </p:sp>
      <p:pic>
        <p:nvPicPr>
          <p:cNvPr id="9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1445" y="5654710"/>
            <a:ext cx="164497" cy="228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4695" y="5643645"/>
            <a:ext cx="144598" cy="201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3233" y="3117633"/>
            <a:ext cx="156589" cy="217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Un nouveau logo pour les produits AOP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8203" y="3971660"/>
            <a:ext cx="177346" cy="177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957" y="3073578"/>
            <a:ext cx="137404" cy="191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9955" y="2279010"/>
            <a:ext cx="153276" cy="213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IGP : que veut dire ce sigle et pourquoi le privilégier ?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78" r="17917"/>
          <a:stretch/>
        </p:blipFill>
        <p:spPr bwMode="auto">
          <a:xfrm rot="16200000">
            <a:off x="8377038" y="6283281"/>
            <a:ext cx="226467" cy="177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6515" y="4512657"/>
            <a:ext cx="160419" cy="223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4" descr="L&amp;#39;écolabel public « Pêche Durable » | Ministère de l&amp;#39;Agriculture et de  l&amp;#39;Alimentation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13" r="16742"/>
          <a:stretch/>
        </p:blipFill>
        <p:spPr bwMode="auto">
          <a:xfrm flipH="1">
            <a:off x="7269666" y="6297025"/>
            <a:ext cx="228094" cy="195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4328" y="4527957"/>
            <a:ext cx="164443" cy="228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93870" y="5576344"/>
            <a:ext cx="173538" cy="241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273" y="2857504"/>
            <a:ext cx="151860" cy="211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7886" y="3940241"/>
            <a:ext cx="152487" cy="212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3264" y="3908666"/>
            <a:ext cx="146624" cy="264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7203" y="2278086"/>
            <a:ext cx="154340" cy="214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67" y="2293957"/>
            <a:ext cx="127494" cy="229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10" descr="Le label rouge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9140" y="6282243"/>
            <a:ext cx="232756" cy="153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6" descr="Un nouveau logo pour les produits AOP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8537" y="6300747"/>
            <a:ext cx="200646" cy="200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6" descr="Un nouveau logo pour les produits AOP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08135">
            <a:off x="11103184" y="3960766"/>
            <a:ext cx="187443" cy="187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18" descr="Calibre De Conception De Logo De Vecteur De Ferme De Poulet Fermier  Illustration de Vecteur - Illustration du conception, étiquette: 64432395"/>
          <p:cNvPicPr>
            <a:picLocks noChangeAspect="1" noChangeArrowheads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39"/>
          <a:stretch/>
        </p:blipFill>
        <p:spPr bwMode="auto">
          <a:xfrm>
            <a:off x="7760075" y="6239098"/>
            <a:ext cx="284159" cy="279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274" y="3273333"/>
            <a:ext cx="127547" cy="177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2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92814">
            <a:off x="11114975" y="2305760"/>
            <a:ext cx="311900" cy="193141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Image 31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2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0205" y="3316657"/>
            <a:ext cx="273564" cy="12434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Image 32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2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326550" flipH="1" flipV="1">
            <a:off x="6837530" y="2962706"/>
            <a:ext cx="281067" cy="14106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395417" y="431842"/>
            <a:ext cx="701915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1200" dirty="0">
              <a:solidFill>
                <a:srgbClr val="FF0000"/>
              </a:solidFill>
            </a:endParaRPr>
          </a:p>
        </p:txBody>
      </p:sp>
      <p:pic>
        <p:nvPicPr>
          <p:cNvPr id="34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3187" y="3945927"/>
            <a:ext cx="119463" cy="215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14" descr="L&amp;#39;écolabel public « Pêche Durable » | Ministère de l&amp;#39;Agriculture et de  l&amp;#39;Alimentation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13" r="16742"/>
          <a:stretch/>
        </p:blipFill>
        <p:spPr bwMode="auto">
          <a:xfrm flipH="1">
            <a:off x="11205113" y="2905367"/>
            <a:ext cx="228094" cy="195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Image 36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2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40" y="2315308"/>
            <a:ext cx="324480" cy="11661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Image 37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2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83536">
            <a:off x="8921281" y="3036503"/>
            <a:ext cx="308638" cy="157154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0984" y="3101639"/>
            <a:ext cx="152848" cy="212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0474" y="2917443"/>
            <a:ext cx="175148" cy="213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7388" y="3262218"/>
            <a:ext cx="159281" cy="221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Image 42"/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9084328" y="3916687"/>
            <a:ext cx="158510" cy="213378"/>
          </a:xfrm>
          <a:prstGeom prst="rect">
            <a:avLst/>
          </a:prstGeom>
        </p:spPr>
      </p:pic>
      <p:pic>
        <p:nvPicPr>
          <p:cNvPr id="36" name="Image 35"/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4536026" y="2859803"/>
            <a:ext cx="231668" cy="152413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3087645" y="6472863"/>
            <a:ext cx="188992" cy="128027"/>
          </a:xfrm>
          <a:prstGeom prst="rect">
            <a:avLst/>
          </a:prstGeom>
        </p:spPr>
      </p:pic>
      <p:pic>
        <p:nvPicPr>
          <p:cNvPr id="45" name="Image 44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6648259" y="2961657"/>
            <a:ext cx="188992" cy="128027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8995625" y="2845661"/>
            <a:ext cx="135430" cy="192728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4349109" y="2287134"/>
            <a:ext cx="158510" cy="225572"/>
          </a:xfrm>
          <a:prstGeom prst="rect">
            <a:avLst/>
          </a:prstGeom>
        </p:spPr>
      </p:pic>
      <p:pic>
        <p:nvPicPr>
          <p:cNvPr id="46" name="Image 45"/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9500860" y="90564"/>
            <a:ext cx="2133785" cy="798645"/>
          </a:xfrm>
          <a:prstGeom prst="rect">
            <a:avLst/>
          </a:prstGeom>
        </p:spPr>
      </p:pic>
      <p:pic>
        <p:nvPicPr>
          <p:cNvPr id="47" name="Image 46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1974085" y="2966594"/>
            <a:ext cx="188992" cy="128027"/>
          </a:xfrm>
          <a:prstGeom prst="rect">
            <a:avLst/>
          </a:prstGeom>
        </p:spPr>
      </p:pic>
      <p:pic>
        <p:nvPicPr>
          <p:cNvPr id="49" name="Image 48"/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9203137" y="3048763"/>
            <a:ext cx="225572" cy="140220"/>
          </a:xfrm>
          <a:prstGeom prst="rect">
            <a:avLst/>
          </a:prstGeom>
        </p:spPr>
      </p:pic>
      <p:pic>
        <p:nvPicPr>
          <p:cNvPr id="50" name="Image 49"/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9160240" y="6242166"/>
            <a:ext cx="225572" cy="140220"/>
          </a:xfrm>
          <a:prstGeom prst="rect">
            <a:avLst/>
          </a:prstGeom>
        </p:spPr>
      </p:pic>
      <p:pic>
        <p:nvPicPr>
          <p:cNvPr id="51" name="Image 50"/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4549864" y="2338821"/>
            <a:ext cx="225572" cy="140220"/>
          </a:xfrm>
          <a:prstGeom prst="rect">
            <a:avLst/>
          </a:prstGeom>
        </p:spPr>
      </p:pic>
      <p:pic>
        <p:nvPicPr>
          <p:cNvPr id="52" name="Image 51"/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11502981" y="2936498"/>
            <a:ext cx="225572" cy="140220"/>
          </a:xfrm>
          <a:prstGeom prst="rect">
            <a:avLst/>
          </a:prstGeom>
        </p:spPr>
      </p:pic>
      <p:pic>
        <p:nvPicPr>
          <p:cNvPr id="53" name="Image 52"/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9217823" y="6211163"/>
            <a:ext cx="165998" cy="202225"/>
          </a:xfrm>
          <a:prstGeom prst="rect">
            <a:avLst/>
          </a:prstGeom>
        </p:spPr>
      </p:pic>
      <p:pic>
        <p:nvPicPr>
          <p:cNvPr id="54" name="Image 53"/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6848741" y="2280535"/>
            <a:ext cx="225572" cy="140220"/>
          </a:xfrm>
          <a:prstGeom prst="rect">
            <a:avLst/>
          </a:prstGeom>
        </p:spPr>
      </p:pic>
      <p:pic>
        <p:nvPicPr>
          <p:cNvPr id="48" name="Image 47"/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4145664" y="2229284"/>
            <a:ext cx="286537" cy="323116"/>
          </a:xfrm>
          <a:prstGeom prst="rect">
            <a:avLst/>
          </a:prstGeom>
        </p:spPr>
      </p:pic>
      <p:pic>
        <p:nvPicPr>
          <p:cNvPr id="55" name="Image 54"/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8116330" y="6219827"/>
            <a:ext cx="240874" cy="323116"/>
          </a:xfrm>
          <a:prstGeom prst="rect">
            <a:avLst/>
          </a:prstGeom>
        </p:spPr>
      </p:pic>
      <p:pic>
        <p:nvPicPr>
          <p:cNvPr id="56" name="Image 55"/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10880325" y="2224506"/>
            <a:ext cx="228094" cy="332672"/>
          </a:xfrm>
          <a:prstGeom prst="rect">
            <a:avLst/>
          </a:prstGeom>
        </p:spPr>
      </p:pic>
      <p:pic>
        <p:nvPicPr>
          <p:cNvPr id="57" name="Image 56"/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8134325" y="6217917"/>
            <a:ext cx="254397" cy="286873"/>
          </a:xfrm>
          <a:prstGeom prst="rect">
            <a:avLst/>
          </a:prstGeom>
        </p:spPr>
      </p:pic>
      <p:pic>
        <p:nvPicPr>
          <p:cNvPr id="58" name="Image 57"/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8859880" y="2253631"/>
            <a:ext cx="456112" cy="254139"/>
          </a:xfrm>
          <a:prstGeom prst="rect">
            <a:avLst/>
          </a:prstGeom>
        </p:spPr>
      </p:pic>
      <p:pic>
        <p:nvPicPr>
          <p:cNvPr id="59" name="Image 58"/>
          <p:cNvPicPr>
            <a:picLocks noChangeAspect="1"/>
          </p:cNvPicPr>
          <p:nvPr/>
        </p:nvPicPr>
        <p:blipFill>
          <a:blip r:embed="rId38"/>
          <a:stretch>
            <a:fillRect/>
          </a:stretch>
        </p:blipFill>
        <p:spPr>
          <a:xfrm>
            <a:off x="8636080" y="6252754"/>
            <a:ext cx="207282" cy="207282"/>
          </a:xfrm>
          <a:prstGeom prst="rect">
            <a:avLst/>
          </a:prstGeom>
        </p:spPr>
      </p:pic>
      <p:pic>
        <p:nvPicPr>
          <p:cNvPr id="60" name="Image 59"/>
          <p:cNvPicPr>
            <a:picLocks noChangeAspect="1"/>
          </p:cNvPicPr>
          <p:nvPr/>
        </p:nvPicPr>
        <p:blipFill>
          <a:blip r:embed="rId38"/>
          <a:stretch>
            <a:fillRect/>
          </a:stretch>
        </p:blipFill>
        <p:spPr>
          <a:xfrm>
            <a:off x="7011675" y="6328257"/>
            <a:ext cx="192596" cy="192596"/>
          </a:xfrm>
          <a:prstGeom prst="rect">
            <a:avLst/>
          </a:prstGeom>
        </p:spPr>
      </p:pic>
      <p:pic>
        <p:nvPicPr>
          <p:cNvPr id="62" name="Image 61"/>
          <p:cNvPicPr>
            <a:picLocks noChangeAspect="1"/>
          </p:cNvPicPr>
          <p:nvPr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692" y="300386"/>
            <a:ext cx="1223834" cy="816909"/>
          </a:xfrm>
          <a:prstGeom prst="rect">
            <a:avLst/>
          </a:prstGeom>
        </p:spPr>
      </p:pic>
      <p:pic>
        <p:nvPicPr>
          <p:cNvPr id="61" name="Image 60">
            <a:extLst>
              <a:ext uri="{FF2B5EF4-FFF2-40B4-BE49-F238E27FC236}">
                <a16:creationId xmlns:a16="http://schemas.microsoft.com/office/drawing/2014/main" id="{FC0A69FC-7AA2-4D52-BD3F-012EB0CF3801}"/>
              </a:ext>
            </a:extLst>
          </p:cNvPr>
          <p:cNvPicPr>
            <a:picLocks noChangeAspect="1"/>
          </p:cNvPicPr>
          <p:nvPr/>
        </p:nvPicPr>
        <p:blipFill>
          <a:blip r:embed="rId40"/>
          <a:stretch>
            <a:fillRect/>
          </a:stretch>
        </p:blipFill>
        <p:spPr>
          <a:xfrm>
            <a:off x="9179268" y="2794517"/>
            <a:ext cx="237765" cy="32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679127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TM02892315[[fn=Brin]]</Template>
  <TotalTime>30028</TotalTime>
  <Words>131</Words>
  <Application>Microsoft Office PowerPoint</Application>
  <PresentationFormat>Grand écran</PresentationFormat>
  <Paragraphs>68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Century Gothic</vt:lpstr>
      <vt:lpstr>Forte</vt:lpstr>
      <vt:lpstr>Segoe UI</vt:lpstr>
      <vt:lpstr>Wingdings 3</vt:lpstr>
      <vt:lpstr>Brin</vt:lpstr>
      <vt:lpstr>                                         Semaine 47 du 20 au 24 novembre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Menu crèche</dc:title>
  <dc:creator>Cantine</dc:creator>
  <cp:lastModifiedBy>Cantine</cp:lastModifiedBy>
  <cp:revision>411</cp:revision>
  <cp:lastPrinted>2023-09-27T06:02:14Z</cp:lastPrinted>
  <dcterms:created xsi:type="dcterms:W3CDTF">2021-08-24T06:31:05Z</dcterms:created>
  <dcterms:modified xsi:type="dcterms:W3CDTF">2023-11-15T13:18:47Z</dcterms:modified>
</cp:coreProperties>
</file>