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6600"/>
    <a:srgbClr val="3AB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02/06/2025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71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02/06/2025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66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02/06/2025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79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02/06/2025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89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02/06/2025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75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02/06/2025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786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02/06/2025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21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02/06/2025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97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02/06/2025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6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02/06/2025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45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191C272-B624-4882-A778-5D292486F1B2}" type="datetimeFigureOut">
              <a:rPr lang="fr-FR" smtClean="0"/>
              <a:t>02/06/2025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35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1C272-B624-4882-A778-5D292486F1B2}" type="datetimeFigureOut">
              <a:rPr lang="fr-FR" smtClean="0"/>
              <a:t>02/06/2025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79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jpeg"/><Relationship Id="rId26" Type="http://schemas.openxmlformats.org/officeDocument/2006/relationships/image" Target="../media/image26.jpeg"/><Relationship Id="rId39" Type="http://schemas.openxmlformats.org/officeDocument/2006/relationships/hyperlink" Target="https://freepngimg.com/png/47415-smiley-hd-png-download-free" TargetMode="External"/><Relationship Id="rId21" Type="http://schemas.openxmlformats.org/officeDocument/2006/relationships/image" Target="../media/image21.jpeg"/><Relationship Id="rId34" Type="http://schemas.openxmlformats.org/officeDocument/2006/relationships/image" Target="../media/image34.png"/><Relationship Id="rId42" Type="http://schemas.openxmlformats.org/officeDocument/2006/relationships/image" Target="../media/image41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29" Type="http://schemas.openxmlformats.org/officeDocument/2006/relationships/image" Target="../media/image29.jpeg"/><Relationship Id="rId41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24" Type="http://schemas.openxmlformats.org/officeDocument/2006/relationships/image" Target="../media/image24.jpe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39.png"/><Relationship Id="rId5" Type="http://schemas.openxmlformats.org/officeDocument/2006/relationships/image" Target="../media/image5.pn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jpe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jpeg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12" Type="http://schemas.openxmlformats.org/officeDocument/2006/relationships/image" Target="../media/image12.png"/><Relationship Id="rId17" Type="http://schemas.openxmlformats.org/officeDocument/2006/relationships/image" Target="../media/image17.jpeg"/><Relationship Id="rId25" Type="http://schemas.openxmlformats.org/officeDocument/2006/relationships/image" Target="../media/image25.jpeg"/><Relationship Id="rId33" Type="http://schemas.openxmlformats.org/officeDocument/2006/relationships/image" Target="../media/image33.png"/><Relationship Id="rId38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24037"/>
            <a:ext cx="11685055" cy="635718"/>
          </a:xfrm>
        </p:spPr>
        <p:txBody>
          <a:bodyPr>
            <a:normAutofit fontScale="90000"/>
          </a:bodyPr>
          <a:lstStyle/>
          <a:p>
            <a:br>
              <a:rPr lang="fr-FR" sz="3200" b="1" dirty="0"/>
            </a:br>
            <a:br>
              <a:rPr lang="fr-FR" sz="3200" b="1" dirty="0"/>
            </a:br>
            <a:br>
              <a:rPr lang="fr-FR" sz="3200" b="1" dirty="0"/>
            </a:br>
            <a:r>
              <a:rPr lang="fr-FR" sz="3200" b="1" dirty="0">
                <a:solidFill>
                  <a:schemeClr val="bg1"/>
                </a:solidFill>
              </a:rPr>
              <a:t>                 </a:t>
            </a:r>
            <a:r>
              <a:rPr lang="fr-FR" sz="3200" b="1" dirty="0"/>
              <a:t> </a:t>
            </a:r>
            <a:r>
              <a:rPr lang="fr-FR" sz="1600" b="1" dirty="0">
                <a:solidFill>
                  <a:srgbClr val="FF0000"/>
                </a:solidFill>
              </a:rPr>
              <a:t>                                                                                </a:t>
            </a:r>
            <a:br>
              <a:rPr lang="fr-FR" sz="2000" b="1" dirty="0">
                <a:solidFill>
                  <a:srgbClr val="C00000"/>
                </a:solidFill>
              </a:rPr>
            </a:br>
            <a:r>
              <a:rPr lang="fr-FR" sz="2000" b="1" dirty="0">
                <a:solidFill>
                  <a:srgbClr val="C00000"/>
                </a:solidFill>
              </a:rPr>
              <a:t>         </a:t>
            </a:r>
            <a:r>
              <a:rPr lang="fr-FR" sz="1200" b="1" i="1" dirty="0">
                <a:solidFill>
                  <a:srgbClr val="C00000"/>
                </a:solidFill>
                <a:latin typeface="Forte" panose="03060902040502070203" pitchFamily="66" charset="0"/>
              </a:rPr>
              <a:t>B = </a:t>
            </a:r>
            <a:r>
              <a:rPr lang="fr-FR" sz="1800" b="1" i="1" dirty="0">
                <a:solidFill>
                  <a:srgbClr val="C00000"/>
                </a:solidFill>
                <a:latin typeface="Forte" panose="03060902040502070203" pitchFamily="66" charset="0"/>
              </a:rPr>
              <a:t> </a:t>
            </a:r>
            <a:r>
              <a:rPr lang="fr-FR" sz="1600" b="1" dirty="0">
                <a:solidFill>
                  <a:srgbClr val="C00000"/>
                </a:solidFill>
              </a:rPr>
              <a:t>origine de barbentane                    </a:t>
            </a:r>
            <a:r>
              <a:rPr lang="fr-FR" sz="1800" b="1" dirty="0"/>
              <a:t>Semaine n° 23 du 02 au 06 juin 2025</a:t>
            </a:r>
            <a:endParaRPr lang="fr-FR" sz="1800" b="1" dirty="0">
              <a:highlight>
                <a:srgbClr val="00FF00"/>
              </a:highligh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244957"/>
            <a:ext cx="9144000" cy="1169362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119104"/>
              </p:ext>
            </p:extLst>
          </p:nvPr>
        </p:nvGraphicFramePr>
        <p:xfrm>
          <a:off x="-39362" y="1283445"/>
          <a:ext cx="12169431" cy="3501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7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57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14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18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(lardon végétal)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Mardi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Mercredi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Jeudi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Vendredi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6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Betterave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 et </a:t>
                      </a:r>
                      <a:r>
                        <a:rPr lang="fr-FR" sz="1200" b="1" dirty="0">
                          <a:solidFill>
                            <a:srgbClr val="FF6600"/>
                          </a:solidFill>
                        </a:rPr>
                        <a:t>feta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Taboulé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Salade de </a:t>
                      </a: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coquillette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Salade de pois chiche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Salade verte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7763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Jambon braisé</a:t>
                      </a: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polenta</a:t>
                      </a: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légume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i="0" u="none" baseline="0" dirty="0">
                          <a:solidFill>
                            <a:srgbClr val="009900"/>
                          </a:solidFill>
                        </a:rPr>
                        <a:t>Saucisse de bœuf  bio</a:t>
                      </a:r>
                    </a:p>
                    <a:p>
                      <a:pPr algn="l"/>
                      <a:r>
                        <a:rPr lang="fr-FR" sz="1200" b="1" i="0" u="none" baseline="0" dirty="0">
                          <a:solidFill>
                            <a:srgbClr val="009900"/>
                          </a:solidFill>
                        </a:rPr>
                        <a:t>Haricot vert</a:t>
                      </a:r>
                      <a:endParaRPr lang="fr-FR" sz="1000" b="1" i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1" i="0" u="none" baseline="0" dirty="0">
                          <a:solidFill>
                            <a:srgbClr val="009900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Beignet de poisson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légumes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Spaghettis</a:t>
                      </a:r>
                      <a:r>
                        <a:rPr lang="fr-FR" sz="1200" b="1" dirty="0">
                          <a:solidFill>
                            <a:srgbClr val="FF6600"/>
                          </a:solidFill>
                        </a:rPr>
                        <a:t>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façon carbonara</a:t>
                      </a: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(lardon végétal)</a:t>
                      </a: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Légume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u="none" baseline="0" dirty="0">
                          <a:solidFill>
                            <a:schemeClr val="tx1"/>
                          </a:solidFill>
                        </a:rPr>
                        <a:t>Poisson frais</a:t>
                      </a:r>
                    </a:p>
                    <a:p>
                      <a:pPr algn="l"/>
                      <a:r>
                        <a:rPr lang="fr-FR" sz="1200" b="1" u="none" baseline="0" dirty="0">
                          <a:solidFill>
                            <a:srgbClr val="FF6600"/>
                          </a:solidFill>
                        </a:rPr>
                        <a:t>Riz a l’indienne</a:t>
                      </a:r>
                    </a:p>
                    <a:p>
                      <a:pPr algn="l"/>
                      <a:r>
                        <a:rPr lang="fr-FR" sz="1200" b="1" u="none" baseline="0" dirty="0">
                          <a:solidFill>
                            <a:srgbClr val="009900"/>
                          </a:solidFill>
                        </a:rPr>
                        <a:t> légume</a:t>
                      </a:r>
                    </a:p>
                    <a:p>
                      <a:pPr algn="l"/>
                      <a:endParaRPr lang="fr-FR" sz="1200" b="1" u="none" baseline="0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5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yaourt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fromage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Kiri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bio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Fromage blanc</a:t>
                      </a:r>
                      <a:endParaRPr lang="fr-FR" sz="1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C00000"/>
                          </a:solidFill>
                        </a:rPr>
                        <a:t>fromage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568"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Compote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Compote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960308"/>
              </p:ext>
            </p:extLst>
          </p:nvPr>
        </p:nvGraphicFramePr>
        <p:xfrm>
          <a:off x="-76151" y="4792666"/>
          <a:ext cx="12220733" cy="2065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5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7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2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38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0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29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01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Compote</a:t>
                      </a:r>
                      <a:r>
                        <a:rPr lang="fr-FR" sz="1200" baseline="0" dirty="0"/>
                        <a:t> </a:t>
                      </a:r>
                    </a:p>
                    <a:p>
                      <a:pPr algn="ctr"/>
                      <a:r>
                        <a:rPr lang="fr-FR" sz="1200" baseline="0" dirty="0"/>
                        <a:t>fromage pain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Biscuit fruit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laitage</a:t>
                      </a:r>
                    </a:p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Pain, confiture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 </a:t>
                      </a: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yaourt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Laitage,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biscuit 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fruit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Pain, chocolat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compote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8022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>
                          <a:solidFill>
                            <a:srgbClr val="C00000"/>
                          </a:solidFill>
                        </a:rPr>
                        <a:t>La cuisine municipale se réserve la possibilité de modifier les menus en fonction des aléas du marché et des livraisons.</a:t>
                      </a:r>
                    </a:p>
                    <a:p>
                      <a:pPr algn="ctr"/>
                      <a:endParaRPr lang="fr-FR" sz="1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C00000"/>
                        </a:solidFill>
                        <a:latin typeface="Forte" panose="0306090204050207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u="sng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200" b="1" kern="1200" dirty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72775" y="1266684"/>
            <a:ext cx="213360" cy="13075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H="1">
            <a:off x="151000" y="170232"/>
            <a:ext cx="114656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latin typeface="Segoe UI" panose="020B0502040204020203" pitchFamily="34" charset="0"/>
              </a:rPr>
              <a:t> </a:t>
            </a:r>
            <a:r>
              <a:rPr lang="fr-FR" sz="2800" dirty="0">
                <a:solidFill>
                  <a:srgbClr val="C00000"/>
                </a:solidFill>
                <a:latin typeface="Segoe UI" panose="020B0502040204020203" pitchFamily="34" charset="0"/>
              </a:rPr>
              <a:t>Menus de la crèche « </a:t>
            </a:r>
            <a:r>
              <a:rPr lang="fr-FR" sz="2400" dirty="0">
                <a:solidFill>
                  <a:srgbClr val="C00000"/>
                </a:solidFill>
                <a:latin typeface="Segoe UI" panose="020B0502040204020203" pitchFamily="34" charset="0"/>
              </a:rPr>
              <a:t>Les</a:t>
            </a:r>
            <a:r>
              <a:rPr lang="fr-FR" sz="2800" dirty="0">
                <a:solidFill>
                  <a:srgbClr val="C00000"/>
                </a:solidFill>
                <a:latin typeface="Segoe UI" panose="020B0502040204020203" pitchFamily="34" charset="0"/>
              </a:rPr>
              <a:t> Pequelets » </a:t>
            </a:r>
          </a:p>
          <a:p>
            <a:pPr algn="r"/>
            <a:r>
              <a:rPr lang="fr-FR" sz="2800" dirty="0">
                <a:solidFill>
                  <a:schemeClr val="bg1"/>
                </a:solidFill>
                <a:latin typeface="Segoe UI" panose="020B0502040204020203" pitchFamily="34" charset="0"/>
              </a:rPr>
              <a:t> </a:t>
            </a:r>
            <a:endParaRPr lang="fr-FR" sz="2800" dirty="0">
              <a:solidFill>
                <a:srgbClr val="FF0000"/>
              </a:solidFill>
            </a:endParaRPr>
          </a:p>
        </p:txBody>
      </p:sp>
      <p:pic>
        <p:nvPicPr>
          <p:cNvPr id="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858" y="2602557"/>
            <a:ext cx="164497" cy="22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695" y="5643645"/>
            <a:ext cx="144598" cy="20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05" y="2944212"/>
            <a:ext cx="156589" cy="21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Un nouveau logo pour les produits AO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383" y="2160927"/>
            <a:ext cx="177346" cy="17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714" y="3819825"/>
            <a:ext cx="137404" cy="19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890" y="3821298"/>
            <a:ext cx="153276" cy="21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GP : que veut dire ce sigle et pourquoi le privilégier ?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8" r="17917"/>
          <a:stretch/>
        </p:blipFill>
        <p:spPr bwMode="auto">
          <a:xfrm rot="16200000">
            <a:off x="10611797" y="2782406"/>
            <a:ext cx="196842" cy="15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174" y="4306322"/>
            <a:ext cx="147811" cy="20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L&amp;#39;écolabel public « Pêche Durable » | Ministère de l&amp;#39;Agriculture et de  l&amp;#39;Alimentation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742"/>
          <a:stretch/>
        </p:blipFill>
        <p:spPr bwMode="auto">
          <a:xfrm flipH="1">
            <a:off x="8505294" y="6220385"/>
            <a:ext cx="240873" cy="205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402" y="4352379"/>
            <a:ext cx="164443" cy="228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3870" y="5576344"/>
            <a:ext cx="173538" cy="24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27" y="6187859"/>
            <a:ext cx="151860" cy="21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07" y="3800856"/>
            <a:ext cx="152487" cy="21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951" y="6217485"/>
            <a:ext cx="135430" cy="21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757" y="2176235"/>
            <a:ext cx="128834" cy="17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Le label rouge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8468" y="6243491"/>
            <a:ext cx="232756" cy="15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Un nouveau logo pour les produits AO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871" y="3804447"/>
            <a:ext cx="200646" cy="20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Un nouveau logo pour les produits AO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8261">
            <a:off x="10159886" y="6201097"/>
            <a:ext cx="187443" cy="18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8" descr="Calibre De Conception De Logo De Vecteur De Ferme De Poulet Fermier  Illustration de Vecteur - Illustration du conception, étiquette: 64432395"/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9"/>
          <a:stretch/>
        </p:blipFill>
        <p:spPr bwMode="auto">
          <a:xfrm>
            <a:off x="9016473" y="6233963"/>
            <a:ext cx="222836" cy="21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404" y="2805151"/>
            <a:ext cx="127547" cy="17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2814">
            <a:off x="7343414" y="6191311"/>
            <a:ext cx="311900" cy="193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102" y="6174964"/>
            <a:ext cx="273564" cy="213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26550" flipH="1" flipV="1">
            <a:off x="3466860" y="2832424"/>
            <a:ext cx="281067" cy="14106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395417" y="431842"/>
            <a:ext cx="93190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200" dirty="0">
              <a:solidFill>
                <a:srgbClr val="FF0000"/>
              </a:solidFill>
            </a:endParaRPr>
          </a:p>
        </p:txBody>
      </p:sp>
      <p:pic>
        <p:nvPicPr>
          <p:cNvPr id="3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618" y="2134576"/>
            <a:ext cx="119463" cy="21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L&amp;#39;écolabel public « Pêche Durable » | Ministère de l&amp;#39;Agriculture et de  l&amp;#39;Alimentation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742"/>
          <a:stretch/>
        </p:blipFill>
        <p:spPr bwMode="auto">
          <a:xfrm flipH="1">
            <a:off x="8502322" y="6226180"/>
            <a:ext cx="228094" cy="19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30" y="2197678"/>
            <a:ext cx="324480" cy="116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3536">
            <a:off x="10694305" y="2150889"/>
            <a:ext cx="308638" cy="157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289" y="3826107"/>
            <a:ext cx="159402" cy="22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906" y="2936903"/>
            <a:ext cx="159203" cy="21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78" y="2779862"/>
            <a:ext cx="117399" cy="20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8402333" y="3753565"/>
            <a:ext cx="158510" cy="213378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9597375" y="6261383"/>
            <a:ext cx="231668" cy="152413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9332360" y="6273577"/>
            <a:ext cx="188992" cy="128027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168909" y="2602557"/>
            <a:ext cx="188992" cy="12802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8217238" y="6207663"/>
            <a:ext cx="135430" cy="192728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5351434" y="3785468"/>
            <a:ext cx="124613" cy="177334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34971" y="83597"/>
            <a:ext cx="2133785" cy="798645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094320" y="3851332"/>
            <a:ext cx="188992" cy="128027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9900641" y="6229202"/>
            <a:ext cx="225572" cy="140220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1068298" y="2629728"/>
            <a:ext cx="225572" cy="140220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4296957" y="2603337"/>
            <a:ext cx="225572" cy="140220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2244737" y="5675935"/>
            <a:ext cx="165998" cy="202225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6226236" y="2200496"/>
            <a:ext cx="225572" cy="140220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7760639" y="6150403"/>
            <a:ext cx="286537" cy="323116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789867" y="2918147"/>
            <a:ext cx="339510" cy="239755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0293136" y="1985404"/>
            <a:ext cx="201407" cy="416370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3283355" y="2692147"/>
            <a:ext cx="163661" cy="385053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3593998" y="2541386"/>
            <a:ext cx="361501" cy="201423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732047" y="6226454"/>
            <a:ext cx="167978" cy="167978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766419" y="6269048"/>
            <a:ext cx="160965" cy="160965"/>
          </a:xfrm>
          <a:prstGeom prst="rect">
            <a:avLst/>
          </a:prstGeom>
        </p:spPr>
      </p:pic>
      <p:pic>
        <p:nvPicPr>
          <p:cNvPr id="67" name="Image 66">
            <a:extLst>
              <a:ext uri="{FF2B5EF4-FFF2-40B4-BE49-F238E27FC236}">
                <a16:creationId xmlns:a16="http://schemas.microsoft.com/office/drawing/2014/main" id="{C290A276-38B1-45B4-96B1-C921CF9C6E27}"/>
              </a:ext>
            </a:extLst>
          </p:cNvPr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9"/>
              </a:ext>
            </a:extLst>
          </a:blip>
          <a:stretch>
            <a:fillRect/>
          </a:stretch>
        </p:blipFill>
        <p:spPr>
          <a:xfrm>
            <a:off x="69909" y="945859"/>
            <a:ext cx="906689" cy="510768"/>
          </a:xfrm>
          <a:prstGeom prst="rect">
            <a:avLst/>
          </a:prstGeom>
        </p:spPr>
      </p:pic>
      <p:pic>
        <p:nvPicPr>
          <p:cNvPr id="62" name="Image 61">
            <a:extLst>
              <a:ext uri="{FF2B5EF4-FFF2-40B4-BE49-F238E27FC236}">
                <a16:creationId xmlns:a16="http://schemas.microsoft.com/office/drawing/2014/main" id="{160F5F33-D9D2-47F0-B6D1-79B7F59EE901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9346951" y="6243491"/>
            <a:ext cx="188992" cy="128027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07F6213E-3922-4295-99C3-623DA5EE48A3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4059088" y="2588595"/>
            <a:ext cx="243635" cy="175953"/>
          </a:xfrm>
          <a:prstGeom prst="rect">
            <a:avLst/>
          </a:prstGeom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id="{879AD69D-4B60-4B24-AAC8-A5D43593CDC1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9334770" y="6247852"/>
            <a:ext cx="213378" cy="140220"/>
          </a:xfrm>
          <a:prstGeom prst="rect">
            <a:avLst/>
          </a:prstGeom>
        </p:spPr>
      </p:pic>
      <p:pic>
        <p:nvPicPr>
          <p:cNvPr id="66" name="Image 65">
            <a:extLst>
              <a:ext uri="{FF2B5EF4-FFF2-40B4-BE49-F238E27FC236}">
                <a16:creationId xmlns:a16="http://schemas.microsoft.com/office/drawing/2014/main" id="{8307678F-3B01-426C-A787-F88D2219CCCC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8724877" y="2138028"/>
            <a:ext cx="175148" cy="213377"/>
          </a:xfrm>
          <a:prstGeom prst="rect">
            <a:avLst/>
          </a:prstGeom>
        </p:spPr>
      </p:pic>
      <p:pic>
        <p:nvPicPr>
          <p:cNvPr id="68" name="Image 67">
            <a:extLst>
              <a:ext uri="{FF2B5EF4-FFF2-40B4-BE49-F238E27FC236}">
                <a16:creationId xmlns:a16="http://schemas.microsoft.com/office/drawing/2014/main" id="{91443F51-BD43-4942-B36E-864DAE26324D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6505684" y="2142911"/>
            <a:ext cx="112424" cy="213378"/>
          </a:xfrm>
          <a:prstGeom prst="rect">
            <a:avLst/>
          </a:prstGeom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id="{3F052E83-A4E1-4DF3-B58E-483E5A8EEE36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583200" y="2149294"/>
            <a:ext cx="121931" cy="213378"/>
          </a:xfrm>
          <a:prstGeom prst="rect">
            <a:avLst/>
          </a:prstGeom>
        </p:spPr>
      </p:pic>
      <p:pic>
        <p:nvPicPr>
          <p:cNvPr id="70" name="Image 69">
            <a:extLst>
              <a:ext uri="{FF2B5EF4-FFF2-40B4-BE49-F238E27FC236}">
                <a16:creationId xmlns:a16="http://schemas.microsoft.com/office/drawing/2014/main" id="{CD3CF5AC-EFA8-4DA7-B95C-76CD5AFFB722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7842941" y="2982484"/>
            <a:ext cx="121931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67912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34608</TotalTime>
  <Words>140</Words>
  <Application>Microsoft Office PowerPoint</Application>
  <PresentationFormat>Grand écran</PresentationFormat>
  <Paragraphs>63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Forte</vt:lpstr>
      <vt:lpstr>Gill Sans MT</vt:lpstr>
      <vt:lpstr>Segoe UI</vt:lpstr>
      <vt:lpstr>Galerie</vt:lpstr>
      <vt:lpstr>                                                                                                               B =  origine de barbentane                    Semaine n° 23 du 02 au 06 juin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crèche</dc:title>
  <dc:creator>Cantine</dc:creator>
  <cp:lastModifiedBy>Laurent BOURBOUSSON</cp:lastModifiedBy>
  <cp:revision>629</cp:revision>
  <cp:lastPrinted>2025-04-14T08:18:28Z</cp:lastPrinted>
  <dcterms:created xsi:type="dcterms:W3CDTF">2021-08-24T06:31:05Z</dcterms:created>
  <dcterms:modified xsi:type="dcterms:W3CDTF">2025-06-02T14:48:53Z</dcterms:modified>
</cp:coreProperties>
</file>