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sldIdLst>
    <p:sldId id="256" r:id="rId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6600"/>
    <a:srgbClr val="FFFF9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AA5774-660B-40DE-85AF-D31AD2431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1FC6B0B-295E-46EF-AE6C-1AC48134A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7FB8B6-DBC4-48DC-AEFF-7E9D502DB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12/08/2025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12DCDC-3B4B-41BE-9381-E66AE8493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5C5F3E-2D4F-411D-9CC2-CD3D59365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6284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E5DFFF-F287-44E0-AC04-89617B830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C6D745C-BCFB-42BA-AF3A-432BDAAF88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578145-5D49-49BC-81C7-482406868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12/08/2025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25A0AA-BF89-40EB-8390-DCD95A7C7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F17A64-931E-4C0A-AE98-6F7A14826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0175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47C8140-1D38-46F3-88D3-64B8802E36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CA9582F-BD0A-481F-9E92-3178D8A22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332878-C95B-4A0C-861C-9DA7F8EE2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12/08/2025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41B6A5-ABEB-4F4D-BE74-55BE3530D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E5DCB7-473F-4B56-9AE8-EC35464EB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0162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B989D8-D046-46C4-8F58-12BADBF68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022B1D-EB95-4C6D-8525-A22C58B68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6222DC-5699-4639-9C35-1E87051E2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12/08/2025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A03E10-EA5D-411F-A372-81EA70147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629C07-4C84-48EA-A655-9DEAC4D00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8906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35D859-96A0-4200-BE6F-CCBB82455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5258DF-269E-4B9D-AC90-056748F2A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6BE0CB-7EE8-49D2-9E29-A340AE934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12/08/2025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313F9A-A0F1-488D-B58E-2EDE32687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2A691E-E413-4285-AD4B-339C0F2C9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343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94CB3A-0316-40F3-B3B5-BE6C21441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4BED7F-745B-49BB-814F-DB4FADF048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0A9938C-AABF-49D9-B57B-AC9B64EA57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E77B73A-09DB-45CF-91C0-13AB11B04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12/08/2025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B938ACA-57D9-41F2-96A9-F1DF84487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C997EB-925B-429F-8437-7C2EAF995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12823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4AE146-DA61-45C1-91B7-528EAE307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C4D87A-B631-4CBE-A7F4-F7BCA4707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E1E6A00-1959-4499-A87C-B6DA609B0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07322F4-08E0-4815-8A02-F10CE67D5F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69F0714-D001-49E8-BA31-78B4DF71CE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0B1AC3D-8B03-4415-A48F-C26078284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12/08/2025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75D6386-F514-4D65-8272-909136D56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80C2AA1-1669-4759-B7B3-7B56D1989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7513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12FCEE-8C76-46F9-A44A-76789B888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E560A53-AFF0-487A-B8B5-45FAE036D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12/08/2025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7929B10-253F-4E76-9F9A-494F9A43F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A60949D-75B7-4B60-BCCA-86AA0322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047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5CDD653-0910-4976-870C-B373FF022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12/08/2025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7F9189E-4588-480A-B9C9-44D411DA4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EF7D1CC-1631-45DF-8288-C83B06D30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741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1F6CCB-6682-4A2C-85A4-0DA541528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49B276-B879-418C-A7B9-44814119B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703B1FE-B418-4F58-8D5C-8055BFDBD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55DC9C-EEB2-497B-A1B0-F02FF1DAC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12/08/2025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B008EC-7B7E-4C2E-A144-12352C0BE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CE3A8F-9C4B-4111-ACD9-902464D3F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45056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827B0C-58A5-45F5-8A82-1623E0E35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E750FF3-5CF3-4535-AB56-E509EF3F43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43437CB-6540-40DA-8FDC-E37C8815FC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A35F0F-D5F2-44B4-9A4C-BAC5652BC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12/08/2025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08BB40-3E65-4318-BAB1-799121425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1DFAD9A-0929-4F86-AD39-F7AA4F970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084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0F49491-F845-4389-B6CC-028AD8506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38184E6-8590-435E-A22C-5D55646F4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D584FB-DDB9-49DE-812B-5772CCC98B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5AA83-530E-4F36-BE88-74AFEC574147}" type="datetimeFigureOut">
              <a:rPr lang="fr-FR" smtClean="0"/>
              <a:t>12/08/2025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1D2E82-56D0-44EE-9B4E-FDB5A1AA94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2418D8-316C-4116-8BE0-335003CB75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91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26" Type="http://schemas.openxmlformats.org/officeDocument/2006/relationships/image" Target="../media/image25.png"/><Relationship Id="rId21" Type="http://schemas.openxmlformats.org/officeDocument/2006/relationships/image" Target="../media/image20.jpeg"/><Relationship Id="rId34" Type="http://schemas.openxmlformats.org/officeDocument/2006/relationships/image" Target="../media/image33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2" Type="http://schemas.openxmlformats.org/officeDocument/2006/relationships/image" Target="../media/image1.jp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jpeg"/><Relationship Id="rId31" Type="http://schemas.openxmlformats.org/officeDocument/2006/relationships/image" Target="../media/image30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8" Type="http://schemas.openxmlformats.org/officeDocument/2006/relationships/image" Target="../media/image7.jpeg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050941" y="80990"/>
            <a:ext cx="4524489" cy="603094"/>
          </a:xfrm>
        </p:spPr>
        <p:txBody>
          <a:bodyPr>
            <a:normAutofit fontScale="90000"/>
          </a:bodyPr>
          <a:lstStyle/>
          <a:p>
            <a:pPr algn="r"/>
            <a:br>
              <a:rPr lang="fr-FR" dirty="0"/>
            </a:br>
            <a:r>
              <a:rPr lang="fr-FR" sz="2200" b="1" i="1" dirty="0"/>
              <a:t>Restaurant</a:t>
            </a:r>
            <a:r>
              <a:rPr lang="fr-FR" sz="2200" dirty="0"/>
              <a:t>  </a:t>
            </a:r>
            <a:r>
              <a:rPr lang="fr-FR" sz="2200" b="1" dirty="0"/>
              <a:t>Scolaire Les Moulins </a:t>
            </a:r>
            <a:r>
              <a:rPr lang="fr-FR" sz="1300" dirty="0"/>
              <a:t>04.90.90.17.29</a:t>
            </a:r>
            <a:br>
              <a:rPr lang="fr-FR" sz="1300" dirty="0"/>
            </a:br>
            <a:endParaRPr lang="fr-FR" sz="1600" b="1" dirty="0">
              <a:solidFill>
                <a:schemeClr val="accent5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5625880"/>
            <a:ext cx="11607564" cy="765640"/>
          </a:xfrm>
        </p:spPr>
        <p:txBody>
          <a:bodyPr>
            <a:normAutofit lnSpcReduction="10000"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fr-FR" sz="10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Trebuchet MS" panose="020B0603020202020204"/>
                <a:ea typeface="+mn-ea"/>
                <a:cs typeface="+mn-cs"/>
              </a:rPr>
              <a:t>Allergènes</a:t>
            </a: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Trebuchet MS" panose="020B0603020202020204"/>
                <a:ea typeface="+mn-ea"/>
                <a:cs typeface="+mn-cs"/>
              </a:rPr>
              <a:t> : </a:t>
            </a: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Trebuchet MS" panose="020B0603020202020204"/>
                <a:ea typeface="+mn-ea"/>
                <a:cs typeface="+mn-cs"/>
              </a:rPr>
              <a:t>Céréales contenant du gluten, Fruits à coques, Crustacés, Céleri, Œufs, Moutarde , Poissons, Soja, Lait,  Anhydride sulfureux, Graines de sésame, Lupin, Arachides, Mollusques</a:t>
            </a:r>
          </a:p>
          <a:p>
            <a:pPr algn="r"/>
            <a:r>
              <a:rPr lang="fr-FR" sz="1000" b="1" u="sng" dirty="0">
                <a:solidFill>
                  <a:schemeClr val="tx1"/>
                </a:solidFill>
              </a:rPr>
              <a:t>La cuisine municipale se réserve la possibilité de modifier les menus en fonction des aléas du marché et des livraisons</a:t>
            </a:r>
          </a:p>
          <a:p>
            <a:pPr algn="r"/>
            <a:r>
              <a:rPr lang="fr-FR" sz="1000" b="1" u="sng" dirty="0">
                <a:solidFill>
                  <a:schemeClr val="tx1"/>
                </a:solidFill>
              </a:rPr>
              <a:t>Pains des boulangeries de Barbentane</a:t>
            </a:r>
            <a:r>
              <a:rPr lang="fr-FR" sz="1000" b="1" dirty="0">
                <a:solidFill>
                  <a:schemeClr val="tx1"/>
                </a:solidFill>
              </a:rPr>
              <a:t>                                                                                               </a:t>
            </a:r>
          </a:p>
          <a:p>
            <a:pPr algn="r"/>
            <a:endParaRPr lang="fr-FR" sz="11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581295"/>
              </p:ext>
            </p:extLst>
          </p:nvPr>
        </p:nvGraphicFramePr>
        <p:xfrm>
          <a:off x="218114" y="1118127"/>
          <a:ext cx="11445503" cy="4501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3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7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2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9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30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2132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lundi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Mardi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Mercredi</a:t>
                      </a:r>
                    </a:p>
                    <a:p>
                      <a:pPr algn="ctr"/>
                      <a:r>
                        <a:rPr lang="fr-FR" sz="1200" i="1" dirty="0">
                          <a:solidFill>
                            <a:srgbClr val="FF6600"/>
                          </a:solidFill>
                        </a:rPr>
                        <a:t>Centre de loisirs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Jeudi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Vendredi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784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1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1" dirty="0">
                          <a:solidFill>
                            <a:srgbClr val="009900"/>
                          </a:solidFill>
                          <a:latin typeface="+mn-lt"/>
                          <a:cs typeface="Calibri" panose="020F0502020204030204" pitchFamily="34" charset="0"/>
                        </a:rPr>
                        <a:t>Crudités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1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1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+mn-lt"/>
                        </a:rPr>
                        <a:t>Crémeux de courgettes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Salade mixte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1" dirty="0">
                          <a:solidFill>
                            <a:srgbClr val="009900"/>
                          </a:solidFill>
                          <a:latin typeface="+mn-lt"/>
                          <a:cs typeface="Calibri" panose="020F0502020204030204" pitchFamily="34" charset="0"/>
                        </a:rPr>
                        <a:t>Œuf dur </a:t>
                      </a:r>
                      <a:r>
                        <a:rPr lang="fr-FR" sz="1400" b="1" i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mayonnaise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+mn-lt"/>
                        </a:rPr>
                        <a:t> Salade verte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62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+mn-lt"/>
                        </a:rPr>
                        <a:t>Torsade bolognaise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i="0" dirty="0">
                        <a:solidFill>
                          <a:srgbClr val="FF660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70C0"/>
                          </a:solidFill>
                          <a:latin typeface="+mn-lt"/>
                        </a:rPr>
                        <a:t>Poisson frais</a:t>
                      </a:r>
                      <a:r>
                        <a:rPr lang="fr-FR" sz="14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(selon arrivage)</a:t>
                      </a:r>
                      <a:endParaRPr lang="fr-FR" sz="1400" b="1" baseline="0" dirty="0">
                        <a:solidFill>
                          <a:srgbClr val="00990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fr-FR" sz="1400" b="1" baseline="0" dirty="0">
                          <a:solidFill>
                            <a:srgbClr val="FF6600"/>
                          </a:solidFill>
                          <a:latin typeface="+mn-lt"/>
                        </a:rPr>
                        <a:t>Riz</a:t>
                      </a:r>
                      <a:r>
                        <a:rPr lang="fr-FR" sz="14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créole</a:t>
                      </a:r>
                    </a:p>
                    <a:p>
                      <a:pPr algn="l"/>
                      <a:endParaRPr lang="fr-FR" sz="1400" b="1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endParaRPr lang="fr-FR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Filet de poulet</a:t>
                      </a:r>
                    </a:p>
                    <a:p>
                      <a:pPr algn="l"/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Pdt sautée</a:t>
                      </a:r>
                    </a:p>
                    <a:p>
                      <a:pPr algn="l"/>
                      <a:endParaRPr lang="fr-FR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+mn-lt"/>
                        </a:rPr>
                        <a:t>Ravioli épinard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chemeClr val="tx1"/>
                          </a:solidFill>
                          <a:latin typeface="+mn-lt"/>
                        </a:rPr>
                        <a:t>Sauce crémeuse</a:t>
                      </a:r>
                    </a:p>
                    <a:p>
                      <a:pPr algn="l"/>
                      <a:endParaRPr lang="fr-FR" sz="14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FF0000"/>
                          </a:solidFill>
                          <a:latin typeface="+mn-lt"/>
                        </a:rPr>
                        <a:t>Mijoté de veau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+mn-lt"/>
                        </a:rPr>
                        <a:t>Ratatouille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3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  <a:latin typeface="+mn-lt"/>
                        </a:rPr>
                        <a:t>fromage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latin typeface="+mn-lt"/>
                      </a:endParaRPr>
                    </a:p>
                    <a:p>
                      <a:pPr algn="l"/>
                      <a:r>
                        <a:rPr lang="fr-FR" sz="1400" b="1" dirty="0">
                          <a:latin typeface="+mn-lt"/>
                        </a:rPr>
                        <a:t>fromage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+mn-lt"/>
                        </a:rPr>
                        <a:t>fromage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90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  <a:latin typeface="+mn-lt"/>
                        </a:rPr>
                        <a:t>fruits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  <a:latin typeface="+mn-lt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  <a:latin typeface="+mn-lt"/>
                        </a:rPr>
                        <a:t>Gâteaux aux Fruits de saison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  <a:latin typeface="+mn-lt"/>
                        </a:rPr>
                        <a:t>(Farine, sucre </a:t>
                      </a:r>
                      <a:r>
                        <a:rPr lang="fr-FR" sz="1400" b="1">
                          <a:solidFill>
                            <a:srgbClr val="009900"/>
                          </a:solidFill>
                          <a:latin typeface="+mn-lt"/>
                        </a:rPr>
                        <a:t>bio,)</a:t>
                      </a:r>
                      <a:endParaRPr lang="fr-FR" sz="1400" b="1" dirty="0">
                        <a:solidFill>
                          <a:srgbClr val="0099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latin typeface="+mn-lt"/>
                      </a:endParaRPr>
                    </a:p>
                    <a:p>
                      <a:pPr algn="l"/>
                      <a:r>
                        <a:rPr lang="fr-FR" sz="1400" b="1" dirty="0">
                          <a:latin typeface="+mn-lt"/>
                        </a:rPr>
                        <a:t>Dessert du mercredi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FF66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Fruit de saison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  <a:latin typeface="+mn-lt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Glace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076" y="176352"/>
            <a:ext cx="2031163" cy="76138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162375" y="925891"/>
            <a:ext cx="213360" cy="1307584"/>
          </a:xfrm>
          <a:prstGeom prst="rect">
            <a:avLst/>
          </a:prstGeom>
        </p:spPr>
      </p:pic>
      <p:pic>
        <p:nvPicPr>
          <p:cNvPr id="8" name="Picture 10" descr="Le label rou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968" y="6559249"/>
            <a:ext cx="239205" cy="157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4802327" y="2622605"/>
            <a:ext cx="215089" cy="183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Spécialité traditionnelle garantie (STG)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668" y="6474095"/>
            <a:ext cx="259316" cy="25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IGP : que veut dire ce sigle et pourquoi le privilégier ?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8" r="17917"/>
          <a:stretch/>
        </p:blipFill>
        <p:spPr bwMode="auto">
          <a:xfrm>
            <a:off x="4824019" y="3023466"/>
            <a:ext cx="187947" cy="14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3890421" y="363530"/>
            <a:ext cx="584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600" b="1" dirty="0">
                <a:solidFill>
                  <a:schemeClr val="accent5"/>
                </a:solidFill>
              </a:rPr>
              <a:t>menus du 01 au 05 septembre </a:t>
            </a:r>
            <a:r>
              <a:rPr lang="fr-FR" sz="2400" b="1" dirty="0">
                <a:solidFill>
                  <a:srgbClr val="FF0000"/>
                </a:solidFill>
              </a:rPr>
              <a:t>2025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39805" y="63100"/>
            <a:ext cx="4584214" cy="70788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b="1" i="1" dirty="0">
                <a:solidFill>
                  <a:srgbClr val="0099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Les fruits et légumes de saison, la viande,  provenant des producteurs  BIO ou non BIO de Barbentane  ont comme logo la lettre</a:t>
            </a:r>
          </a:p>
          <a:p>
            <a:pPr algn="ctr"/>
            <a:r>
              <a:rPr lang="fr-FR" sz="1600" b="1" i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Bonne rentrée  à tous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830" y="1931527"/>
            <a:ext cx="211087" cy="214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4619" y="1937527"/>
            <a:ext cx="265234" cy="1976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028" y="4244747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431" y="1962876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754" y="3533040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563" y="4616944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549" y="6494470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437" y="1945398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392" y="6512450"/>
            <a:ext cx="242493" cy="2033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817" y="6543000"/>
            <a:ext cx="235788" cy="132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619" y="2823541"/>
            <a:ext cx="262323" cy="199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462">
            <a:off x="2324910" y="2750445"/>
            <a:ext cx="228554" cy="146192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777" y="6514774"/>
            <a:ext cx="224750" cy="143759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9374" y="2706973"/>
            <a:ext cx="204871" cy="131044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864" y="6543000"/>
            <a:ext cx="262313" cy="167785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0937" y="4336325"/>
            <a:ext cx="247503" cy="15831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78276" y="2689206"/>
            <a:ext cx="280199" cy="179226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777" y="6530301"/>
            <a:ext cx="253536" cy="167605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224" y="4862725"/>
            <a:ext cx="280415" cy="179364"/>
          </a:xfrm>
          <a:prstGeom prst="rect">
            <a:avLst/>
          </a:prstGeom>
        </p:spPr>
      </p:pic>
      <p:pic>
        <p:nvPicPr>
          <p:cNvPr id="38" name="Picture 10" descr="Le label rouge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4619" y="2706973"/>
            <a:ext cx="193390" cy="12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6708260" y="2722371"/>
            <a:ext cx="202786" cy="134853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839791" y="2745985"/>
            <a:ext cx="177270" cy="117885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0428570" y="2890391"/>
            <a:ext cx="144251" cy="20118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8426822" y="2696238"/>
            <a:ext cx="146317" cy="201185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8813093" y="1925743"/>
            <a:ext cx="146317" cy="201185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342037" y="6534150"/>
            <a:ext cx="192259" cy="192259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0710938" y="1938050"/>
            <a:ext cx="146317" cy="201185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146104" y="2739914"/>
            <a:ext cx="109438" cy="150477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3342037" y="6528223"/>
            <a:ext cx="188992" cy="188992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3321631" y="6534150"/>
            <a:ext cx="188992" cy="188992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3878927" y="6504849"/>
            <a:ext cx="140220" cy="201185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3583030" y="3799110"/>
            <a:ext cx="7975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</p:txBody>
      </p:sp>
      <p:pic>
        <p:nvPicPr>
          <p:cNvPr id="47" name="Image 46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4094188" y="6499195"/>
            <a:ext cx="223667" cy="144452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4817622" y="1988728"/>
            <a:ext cx="224598" cy="145053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4070192" y="6530586"/>
            <a:ext cx="271661" cy="175448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10706211" y="2752944"/>
            <a:ext cx="173623" cy="110926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4399788" y="1967928"/>
            <a:ext cx="248872" cy="186654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2194065" y="4219261"/>
            <a:ext cx="261710" cy="197618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4356501" y="6494470"/>
            <a:ext cx="218567" cy="218567"/>
          </a:xfrm>
          <a:prstGeom prst="rect">
            <a:avLst/>
          </a:prstGeom>
        </p:spPr>
      </p:pic>
      <p:sp>
        <p:nvSpPr>
          <p:cNvPr id="53" name="Rectangle 52"/>
          <p:cNvSpPr/>
          <p:nvPr/>
        </p:nvSpPr>
        <p:spPr>
          <a:xfrm>
            <a:off x="2993824" y="63494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endParaRPr lang="fr-FR" b="1" i="1" dirty="0">
              <a:solidFill>
                <a:srgbClr val="C00000"/>
              </a:solidFill>
            </a:endParaRPr>
          </a:p>
        </p:txBody>
      </p:sp>
      <p:pic>
        <p:nvPicPr>
          <p:cNvPr id="54" name="Image 53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872820" y="1826611"/>
            <a:ext cx="286537" cy="323116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4184144" y="237499"/>
            <a:ext cx="286537" cy="276027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2830342" y="6476674"/>
            <a:ext cx="286537" cy="323116"/>
          </a:xfrm>
          <a:prstGeom prst="rect">
            <a:avLst/>
          </a:prstGeom>
        </p:spPr>
      </p:pic>
      <p:sp>
        <p:nvSpPr>
          <p:cNvPr id="57" name="Rectangle 56"/>
          <p:cNvSpPr/>
          <p:nvPr/>
        </p:nvSpPr>
        <p:spPr>
          <a:xfrm>
            <a:off x="5927524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endParaRPr lang="fr-FR" dirty="0">
              <a:solidFill>
                <a:srgbClr val="009900"/>
              </a:solidFill>
            </a:endParaRPr>
          </a:p>
        </p:txBody>
      </p:sp>
      <p:pic>
        <p:nvPicPr>
          <p:cNvPr id="58" name="Image 57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2882156" y="6476674"/>
            <a:ext cx="286537" cy="323116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10848431" y="2917294"/>
            <a:ext cx="262151" cy="201185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10544968" y="2815549"/>
            <a:ext cx="286537" cy="276027"/>
          </a:xfrm>
          <a:prstGeom prst="rect">
            <a:avLst/>
          </a:prstGeom>
        </p:spPr>
      </p:pic>
      <p:pic>
        <p:nvPicPr>
          <p:cNvPr id="61" name="Image 60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2850555" y="6501060"/>
            <a:ext cx="286537" cy="274344"/>
          </a:xfrm>
          <a:prstGeom prst="rect">
            <a:avLst/>
          </a:prstGeom>
        </p:spPr>
      </p:pic>
      <p:pic>
        <p:nvPicPr>
          <p:cNvPr id="62" name="Image 61">
            <a:extLst>
              <a:ext uri="{FF2B5EF4-FFF2-40B4-BE49-F238E27FC236}">
                <a16:creationId xmlns:a16="http://schemas.microsoft.com/office/drawing/2014/main" id="{14125EA7-1E0D-47EB-8885-D1A18E2CF9ED}"/>
              </a:ext>
            </a:extLst>
          </p:cNvPr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171371" y="290012"/>
            <a:ext cx="914479" cy="512108"/>
          </a:xfrm>
          <a:prstGeom prst="rect">
            <a:avLst/>
          </a:prstGeom>
        </p:spPr>
      </p:pic>
      <p:pic>
        <p:nvPicPr>
          <p:cNvPr id="66" name="Image 65">
            <a:extLst>
              <a:ext uri="{FF2B5EF4-FFF2-40B4-BE49-F238E27FC236}">
                <a16:creationId xmlns:a16="http://schemas.microsoft.com/office/drawing/2014/main" id="{1F005810-88C6-4BB4-9E0D-EAB2D38257FD}"/>
              </a:ext>
            </a:extLst>
          </p:cNvPr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10429553" y="1830756"/>
            <a:ext cx="286537" cy="274344"/>
          </a:xfrm>
          <a:prstGeom prst="rect">
            <a:avLst/>
          </a:prstGeom>
        </p:spPr>
      </p:pic>
      <p:pic>
        <p:nvPicPr>
          <p:cNvPr id="67" name="Image 66">
            <a:extLst>
              <a:ext uri="{FF2B5EF4-FFF2-40B4-BE49-F238E27FC236}">
                <a16:creationId xmlns:a16="http://schemas.microsoft.com/office/drawing/2014/main" id="{AF62DEE9-1A96-494B-AE5F-04EF84F8DF43}"/>
              </a:ext>
            </a:extLst>
          </p:cNvPr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4193908" y="1823701"/>
            <a:ext cx="286537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0142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33277</TotalTime>
  <Words>169</Words>
  <Application>Microsoft Office PowerPoint</Application>
  <PresentationFormat>Grand écran</PresentationFormat>
  <Paragraphs>54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Wingdings 3</vt:lpstr>
      <vt:lpstr>Thème Office</vt:lpstr>
      <vt:lpstr> Restaurant  Scolaire Les Moulins 04.90.90.17.29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Restaurant  Scolaire Les Moulins 04.90.90.17.29</dc:title>
  <dc:creator>Cantine</dc:creator>
  <cp:lastModifiedBy>Cantine</cp:lastModifiedBy>
  <cp:revision>360</cp:revision>
  <cp:lastPrinted>2024-09-02T05:36:57Z</cp:lastPrinted>
  <dcterms:created xsi:type="dcterms:W3CDTF">2022-08-24T10:37:41Z</dcterms:created>
  <dcterms:modified xsi:type="dcterms:W3CDTF">2025-08-12T12:11:22Z</dcterms:modified>
</cp:coreProperties>
</file>