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ntine" initials="C" lastIdx="1" clrIdx="0">
    <p:extLst>
      <p:ext uri="{19B8F6BF-5375-455C-9EA6-DF929625EA0E}">
        <p15:presenceInfo xmlns:p15="http://schemas.microsoft.com/office/powerpoint/2012/main" userId="S-1-5-21-4221963821-3045093009-3912752891-16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9900"/>
    <a:srgbClr val="33CC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72" y="-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27/05/2025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35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27/05/2025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3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27/05/2025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8864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27/05/2025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945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27/05/2025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99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27/05/2025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532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27/05/2025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906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27/05/2025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523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27/05/2025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65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27/05/2025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681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27/05/2025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31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27/05/2025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04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27/05/2025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67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27/05/2025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6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27/05/2025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41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27/05/2025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06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AA83-530E-4F36-BE88-74AFEC574147}" type="datetimeFigureOut">
              <a:rPr lang="fr-FR" smtClean="0"/>
              <a:t>27/05/2025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634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jpeg"/><Relationship Id="rId18" Type="http://schemas.openxmlformats.org/officeDocument/2006/relationships/image" Target="../media/image15.jpeg"/><Relationship Id="rId26" Type="http://schemas.openxmlformats.org/officeDocument/2006/relationships/image" Target="../media/image23.jpeg"/><Relationship Id="rId39" Type="http://schemas.openxmlformats.org/officeDocument/2006/relationships/image" Target="../media/image36.png"/><Relationship Id="rId21" Type="http://schemas.openxmlformats.org/officeDocument/2006/relationships/image" Target="../media/image18.jpeg"/><Relationship Id="rId34" Type="http://schemas.openxmlformats.org/officeDocument/2006/relationships/image" Target="../media/image31.png"/><Relationship Id="rId42" Type="http://schemas.openxmlformats.org/officeDocument/2006/relationships/image" Target="../media/image39.png"/><Relationship Id="rId7" Type="http://schemas.openxmlformats.org/officeDocument/2006/relationships/image" Target="../media/image4.jpg"/><Relationship Id="rId2" Type="http://schemas.openxmlformats.org/officeDocument/2006/relationships/image" Target="../media/image1.jpg"/><Relationship Id="rId16" Type="http://schemas.openxmlformats.org/officeDocument/2006/relationships/image" Target="../media/image13.jpeg"/><Relationship Id="rId29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11" Type="http://schemas.openxmlformats.org/officeDocument/2006/relationships/image" Target="../media/image8.jpeg"/><Relationship Id="rId24" Type="http://schemas.openxmlformats.org/officeDocument/2006/relationships/image" Target="../media/image21.jpeg"/><Relationship Id="rId32" Type="http://schemas.openxmlformats.org/officeDocument/2006/relationships/image" Target="../media/image29.png"/><Relationship Id="rId37" Type="http://schemas.openxmlformats.org/officeDocument/2006/relationships/image" Target="../media/image34.png"/><Relationship Id="rId40" Type="http://schemas.openxmlformats.org/officeDocument/2006/relationships/image" Target="../media/image37.png"/><Relationship Id="rId45" Type="http://schemas.openxmlformats.org/officeDocument/2006/relationships/image" Target="../media/image42.png"/><Relationship Id="rId5" Type="http://schemas.openxmlformats.org/officeDocument/2006/relationships/hyperlink" Target="https://www.photo-paysage.com/displayimage.php?album=248&amp;pid=7256" TargetMode="External"/><Relationship Id="rId15" Type="http://schemas.openxmlformats.org/officeDocument/2006/relationships/image" Target="../media/image12.jpeg"/><Relationship Id="rId23" Type="http://schemas.openxmlformats.org/officeDocument/2006/relationships/image" Target="../media/image20.jpeg"/><Relationship Id="rId28" Type="http://schemas.openxmlformats.org/officeDocument/2006/relationships/image" Target="../media/image25.png"/><Relationship Id="rId36" Type="http://schemas.openxmlformats.org/officeDocument/2006/relationships/image" Target="../media/image33.png"/><Relationship Id="rId10" Type="http://schemas.openxmlformats.org/officeDocument/2006/relationships/image" Target="../media/image7.png"/><Relationship Id="rId19" Type="http://schemas.openxmlformats.org/officeDocument/2006/relationships/image" Target="../media/image16.jpeg"/><Relationship Id="rId31" Type="http://schemas.openxmlformats.org/officeDocument/2006/relationships/image" Target="../media/image28.png"/><Relationship Id="rId44" Type="http://schemas.openxmlformats.org/officeDocument/2006/relationships/image" Target="../media/image41.png"/><Relationship Id="rId4" Type="http://schemas.openxmlformats.org/officeDocument/2006/relationships/image" Target="../media/image2.jpeg"/><Relationship Id="rId9" Type="http://schemas.openxmlformats.org/officeDocument/2006/relationships/image" Target="../media/image6.png"/><Relationship Id="rId14" Type="http://schemas.openxmlformats.org/officeDocument/2006/relationships/image" Target="../media/image11.png"/><Relationship Id="rId22" Type="http://schemas.openxmlformats.org/officeDocument/2006/relationships/image" Target="../media/image19.jpeg"/><Relationship Id="rId27" Type="http://schemas.openxmlformats.org/officeDocument/2006/relationships/image" Target="../media/image24.png"/><Relationship Id="rId30" Type="http://schemas.openxmlformats.org/officeDocument/2006/relationships/image" Target="../media/image27.png"/><Relationship Id="rId35" Type="http://schemas.openxmlformats.org/officeDocument/2006/relationships/image" Target="../media/image32.png"/><Relationship Id="rId43" Type="http://schemas.openxmlformats.org/officeDocument/2006/relationships/image" Target="../media/image40.png"/><Relationship Id="rId8" Type="http://schemas.openxmlformats.org/officeDocument/2006/relationships/image" Target="../media/image5.jpeg"/><Relationship Id="rId3" Type="http://schemas.openxmlformats.org/officeDocument/2006/relationships/hyperlink" Target="https://pixnio.com/fr/flore-plantes/fruits-fr/peches-photos/nutrition-fruit-nourriture-peche-fruits-abricot-sweet-nectarine" TargetMode="External"/><Relationship Id="rId12" Type="http://schemas.openxmlformats.org/officeDocument/2006/relationships/image" Target="../media/image9.jpeg"/><Relationship Id="rId17" Type="http://schemas.openxmlformats.org/officeDocument/2006/relationships/image" Target="../media/image14.jpeg"/><Relationship Id="rId25" Type="http://schemas.openxmlformats.org/officeDocument/2006/relationships/image" Target="../media/image22.jpeg"/><Relationship Id="rId33" Type="http://schemas.openxmlformats.org/officeDocument/2006/relationships/image" Target="../media/image30.png"/><Relationship Id="rId38" Type="http://schemas.openxmlformats.org/officeDocument/2006/relationships/image" Target="../media/image35.png"/><Relationship Id="rId20" Type="http://schemas.openxmlformats.org/officeDocument/2006/relationships/image" Target="../media/image17.jpeg"/><Relationship Id="rId41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Image 69">
            <a:extLst>
              <a:ext uri="{FF2B5EF4-FFF2-40B4-BE49-F238E27FC236}">
                <a16:creationId xmlns:a16="http://schemas.microsoft.com/office/drawing/2014/main" id="{F60601E0-C7D0-4382-804D-0AB83A274C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360727" y="1"/>
            <a:ext cx="12552727" cy="7459264"/>
          </a:xfrm>
          <a:prstGeom prst="rect">
            <a:avLst/>
          </a:prstGeom>
        </p:spPr>
      </p:pic>
      <p:pic>
        <p:nvPicPr>
          <p:cNvPr id="68" name="Image 67">
            <a:extLst>
              <a:ext uri="{FF2B5EF4-FFF2-40B4-BE49-F238E27FC236}">
                <a16:creationId xmlns:a16="http://schemas.microsoft.com/office/drawing/2014/main" id="{08897918-603B-4C06-9B24-0EDBF6FEFA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120640" y="2779776"/>
            <a:ext cx="1950720" cy="129844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98080" y="415561"/>
            <a:ext cx="8985685" cy="657311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r>
              <a:rPr lang="fr-FR" sz="2200" i="1" dirty="0">
                <a:solidFill>
                  <a:schemeClr val="tx1"/>
                </a:solidFill>
                <a:highlight>
                  <a:srgbClr val="FFFF00"/>
                </a:highlight>
              </a:rPr>
              <a:t>Restaurant</a:t>
            </a:r>
            <a:r>
              <a:rPr lang="fr-FR" sz="2200" dirty="0">
                <a:solidFill>
                  <a:schemeClr val="tx1"/>
                </a:solidFill>
                <a:highlight>
                  <a:srgbClr val="FFFF00"/>
                </a:highlight>
              </a:rPr>
              <a:t>   Scolaire Les Moulins</a:t>
            </a:r>
            <a:br>
              <a:rPr lang="fr-FR" sz="2200" dirty="0">
                <a:solidFill>
                  <a:schemeClr val="tx1"/>
                </a:solidFill>
                <a:highlight>
                  <a:srgbClr val="FFFF00"/>
                </a:highlight>
              </a:rPr>
            </a:br>
            <a:r>
              <a:rPr lang="fr-FR" sz="1300" dirty="0">
                <a:solidFill>
                  <a:schemeClr val="tx1"/>
                </a:solidFill>
                <a:highlight>
                  <a:srgbClr val="FFFF00"/>
                </a:highlight>
              </a:rPr>
              <a:t>04.90.90.17.29</a:t>
            </a:r>
            <a:br>
              <a:rPr lang="fr-FR" sz="1300" dirty="0">
                <a:solidFill>
                  <a:schemeClr val="bg1"/>
                </a:solidFill>
                <a:highlight>
                  <a:srgbClr val="FFFF00"/>
                </a:highlight>
              </a:rPr>
            </a:br>
            <a:endParaRPr lang="fr-FR" sz="1600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0736" y="6163607"/>
            <a:ext cx="11753030" cy="76658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FR" sz="1100" b="1" u="sng" dirty="0">
                <a:solidFill>
                  <a:schemeClr val="tx1"/>
                </a:solidFill>
                <a:highlight>
                  <a:srgbClr val="FFFF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 cuisine municipale se réserve la possibilité de modifier les menus en fonction des aléas du marché et des livraisons</a:t>
            </a:r>
          </a:p>
          <a:p>
            <a:pPr algn="l"/>
            <a:r>
              <a:rPr lang="fr-FR" sz="1100" b="1" u="sng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Pains des boulangeries de Barbentane</a:t>
            </a:r>
            <a:r>
              <a:rPr lang="fr-FR" sz="2800" b="1" dirty="0">
                <a:solidFill>
                  <a:schemeClr val="tx1"/>
                </a:solidFill>
                <a:highlight>
                  <a:srgbClr val="FFFF00"/>
                </a:highlight>
              </a:rPr>
              <a:t>                                                                                                 </a:t>
            </a:r>
          </a:p>
          <a:p>
            <a:pPr algn="r"/>
            <a:endParaRPr lang="fr-FR" sz="11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117291"/>
              </p:ext>
            </p:extLst>
          </p:nvPr>
        </p:nvGraphicFramePr>
        <p:xfrm>
          <a:off x="273628" y="1863945"/>
          <a:ext cx="11728494" cy="3532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69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35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381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lundi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Mardi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Mercredi</a:t>
                      </a:r>
                    </a:p>
                    <a:p>
                      <a:pPr algn="ctr"/>
                      <a:r>
                        <a:rPr lang="fr-FR" sz="1200" i="1" dirty="0">
                          <a:solidFill>
                            <a:srgbClr val="FF6600"/>
                          </a:solidFill>
                        </a:rPr>
                        <a:t>Centre de loisirs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Jeudi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Vendredi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3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FF00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Betterave </a:t>
                      </a:r>
                      <a:r>
                        <a:rPr lang="fr-FR" sz="1400" b="1" i="0" dirty="0">
                          <a:solidFill>
                            <a:srgbClr val="FF66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et feta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Taboulé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Salade de coquillette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Salade de pois chiche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Salade verte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01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Jambon braisé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polenta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Saucisse de bœuf bio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 barbentane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Haricot vert à la provençale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(Haricot équeutés par paysans bio barbentane)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Beignet de poisson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Poêlée de légume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Spaghetti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sauce Façon carbonara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« lardon végétal »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Poisson </a:t>
                      </a:r>
                      <a:r>
                        <a:rPr lang="fr-FR" sz="10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(frais)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Riz à l’indienne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8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FF66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rgbClr val="FF66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Fruit de saison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Biscuit roulé à la </a:t>
                      </a: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confiture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Dessert du mercredi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Tarte au sucre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(sucre, beurre ,farine ,œuf ,bio)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</a:t>
                      </a:r>
                      <a:r>
                        <a:rPr lang="fr-FR" sz="1400" b="1" dirty="0">
                          <a:solidFill>
                            <a:srgbClr val="FF66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fruit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93" y="346566"/>
            <a:ext cx="2102789" cy="78823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38796" y="1774505"/>
            <a:ext cx="213360" cy="1307584"/>
          </a:xfrm>
          <a:prstGeom prst="rect">
            <a:avLst/>
          </a:prstGeom>
        </p:spPr>
      </p:pic>
      <p:pic>
        <p:nvPicPr>
          <p:cNvPr id="8" name="Picture 10" descr="Le label roug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990" y="6494598"/>
            <a:ext cx="239205" cy="157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5596201" y="6467742"/>
            <a:ext cx="215089" cy="18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Spécialité traditionnelle garantie (STG)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3884" y="3529773"/>
            <a:ext cx="229895" cy="229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>
            <a:off x="6537176" y="6496465"/>
            <a:ext cx="187947" cy="14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3569788" y="1134804"/>
            <a:ext cx="7086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highlight>
                  <a:srgbClr val="FFFF00"/>
                </a:highlight>
              </a:rPr>
              <a:t>Menu du 02 au 06 juin 2025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71986" y="1175924"/>
            <a:ext cx="4386781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tx1"/>
                </a:solidFill>
                <a:highlight>
                  <a:srgbClr val="FFFF99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Les fruits et légumes de saison provenant des producteurs  BIO de Barbentane  ont comme logo la lettre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293" y="6446319"/>
            <a:ext cx="211087" cy="214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447" y="6428501"/>
            <a:ext cx="265234" cy="197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136" y="4711519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642" y="3537748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419" y="3529833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748" y="3302209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758" y="2725311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567" y="4706840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823" y="6462849"/>
            <a:ext cx="242493" cy="2033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255" y="2776270"/>
            <a:ext cx="235788" cy="132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3536" y="2700741"/>
            <a:ext cx="262323" cy="199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62">
            <a:off x="10891935" y="3570840"/>
            <a:ext cx="228554" cy="146192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948" y="2753840"/>
            <a:ext cx="224750" cy="163978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9829" y="3375979"/>
            <a:ext cx="204871" cy="131044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836" y="4744416"/>
            <a:ext cx="262313" cy="167785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2254" y="2753786"/>
            <a:ext cx="247503" cy="15831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698193" y="3336800"/>
            <a:ext cx="278145" cy="177912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40" y="4740299"/>
            <a:ext cx="253536" cy="167605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961" y="3308131"/>
            <a:ext cx="280415" cy="179364"/>
          </a:xfrm>
          <a:prstGeom prst="rect">
            <a:avLst/>
          </a:prstGeom>
        </p:spPr>
      </p:pic>
      <p:pic>
        <p:nvPicPr>
          <p:cNvPr id="38" name="Picture 10" descr="Le label rouge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787" y="6508651"/>
            <a:ext cx="193390" cy="12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4716964" y="6508651"/>
            <a:ext cx="232709" cy="155139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6173979" y="6487539"/>
            <a:ext cx="217081" cy="144359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4229722" y="3328758"/>
            <a:ext cx="144251" cy="20118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4319681" y="2736318"/>
            <a:ext cx="146317" cy="20118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10789078" y="3529773"/>
            <a:ext cx="146317" cy="201185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950203" y="6533756"/>
            <a:ext cx="192259" cy="192259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8114991" y="4711016"/>
            <a:ext cx="146317" cy="201185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4721601" y="3717227"/>
            <a:ext cx="162150" cy="222956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090507" y="2711674"/>
            <a:ext cx="188992" cy="188992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4162797" y="6472262"/>
            <a:ext cx="188992" cy="188992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922957" y="2721385"/>
            <a:ext cx="140220" cy="20118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4127396" y="7209681"/>
            <a:ext cx="7975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2269535" y="2741431"/>
            <a:ext cx="223667" cy="144452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368396" y="3345907"/>
            <a:ext cx="224598" cy="145053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10940367" y="4744416"/>
            <a:ext cx="275547" cy="177958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1493061" y="3336262"/>
            <a:ext cx="235788" cy="150643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3767189" y="6466825"/>
            <a:ext cx="248872" cy="177005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3959026" y="2741297"/>
            <a:ext cx="261710" cy="197618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3463173" y="6421873"/>
            <a:ext cx="242493" cy="242493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9072697" y="3549748"/>
            <a:ext cx="1070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fr-FR" b="1" i="1" dirty="0">
              <a:solidFill>
                <a:srgbClr val="C00000"/>
              </a:solidFill>
            </a:endParaRPr>
          </a:p>
        </p:txBody>
      </p:sp>
      <p:pic>
        <p:nvPicPr>
          <p:cNvPr id="54" name="Image 53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5820714" y="6444785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5798915" y="6474803"/>
            <a:ext cx="286537" cy="323116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3462444" y="1326082"/>
            <a:ext cx="286537" cy="323116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5916548" y="321906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endParaRPr lang="fr-FR" dirty="0">
              <a:solidFill>
                <a:srgbClr val="009900"/>
              </a:solidFill>
            </a:endParaRPr>
          </a:p>
        </p:txBody>
      </p:sp>
      <p:pic>
        <p:nvPicPr>
          <p:cNvPr id="58" name="Image 57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4498161" y="3549748"/>
            <a:ext cx="286537" cy="456389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6307477" y="4267548"/>
            <a:ext cx="262151" cy="201185"/>
          </a:xfrm>
          <a:prstGeom prst="rect">
            <a:avLst/>
          </a:prstGeom>
        </p:spPr>
      </p:pic>
      <p:pic>
        <p:nvPicPr>
          <p:cNvPr id="60" name="Image 59">
            <a:extLst>
              <a:ext uri="{FF2B5EF4-FFF2-40B4-BE49-F238E27FC236}">
                <a16:creationId xmlns:a16="http://schemas.microsoft.com/office/drawing/2014/main" id="{D0023F5B-7FB0-485B-B508-E51EA7781E60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8583977" y="2736318"/>
            <a:ext cx="140220" cy="201185"/>
          </a:xfrm>
          <a:prstGeom prst="rect">
            <a:avLst/>
          </a:prstGeom>
        </p:spPr>
      </p:pic>
      <p:pic>
        <p:nvPicPr>
          <p:cNvPr id="61" name="Image 60">
            <a:extLst>
              <a:ext uri="{FF2B5EF4-FFF2-40B4-BE49-F238E27FC236}">
                <a16:creationId xmlns:a16="http://schemas.microsoft.com/office/drawing/2014/main" id="{0E5D31B3-AA8B-4A47-8F7E-CAD9596F8510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4463025" y="6508323"/>
            <a:ext cx="192806" cy="187987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86C4F5D5-F62D-4AF2-B8BE-5DC1B05C4F54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4455423" y="6472920"/>
            <a:ext cx="206967" cy="201793"/>
          </a:xfrm>
          <a:prstGeom prst="rect">
            <a:avLst/>
          </a:prstGeom>
        </p:spPr>
      </p:pic>
      <p:pic>
        <p:nvPicPr>
          <p:cNvPr id="63" name="Image 62">
            <a:extLst>
              <a:ext uri="{FF2B5EF4-FFF2-40B4-BE49-F238E27FC236}">
                <a16:creationId xmlns:a16="http://schemas.microsoft.com/office/drawing/2014/main" id="{2BCCC699-0D68-498D-A2F1-CFF178AFB4AA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4014904" y="3180157"/>
            <a:ext cx="286537" cy="323116"/>
          </a:xfrm>
          <a:prstGeom prst="rect">
            <a:avLst/>
          </a:prstGeom>
        </p:spPr>
      </p:pic>
      <p:pic>
        <p:nvPicPr>
          <p:cNvPr id="65" name="Image 64">
            <a:extLst>
              <a:ext uri="{FF2B5EF4-FFF2-40B4-BE49-F238E27FC236}">
                <a16:creationId xmlns:a16="http://schemas.microsoft.com/office/drawing/2014/main" id="{5E12AB4A-DD86-4428-86FC-8DD9D2CAB687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10207347" y="2586950"/>
            <a:ext cx="286537" cy="323116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9A699A28-866A-4EF5-BB1B-7E3C7EC6DDFC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3995917" y="3537621"/>
            <a:ext cx="213378" cy="146317"/>
          </a:xfrm>
          <a:prstGeom prst="rect">
            <a:avLst/>
          </a:prstGeom>
        </p:spPr>
      </p:pic>
      <p:pic>
        <p:nvPicPr>
          <p:cNvPr id="64" name="Image 63">
            <a:extLst>
              <a:ext uri="{FF2B5EF4-FFF2-40B4-BE49-F238E27FC236}">
                <a16:creationId xmlns:a16="http://schemas.microsoft.com/office/drawing/2014/main" id="{209328F9-D877-4115-AD9C-E02D68FC4423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5836588" y="6442439"/>
            <a:ext cx="280413" cy="316210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E6EA44AA-97C6-4DE2-94A9-D15687CC9461}"/>
              </a:ext>
            </a:extLst>
          </p:cNvPr>
          <p:cNvPicPr>
            <a:picLocks noChangeAspect="1"/>
          </p:cNvPicPr>
          <p:nvPr/>
        </p:nvPicPr>
        <p:blipFill>
          <a:blip r:embed="rId44"/>
          <a:stretch>
            <a:fillRect/>
          </a:stretch>
        </p:blipFill>
        <p:spPr>
          <a:xfrm>
            <a:off x="6852747" y="6476104"/>
            <a:ext cx="173624" cy="175532"/>
          </a:xfrm>
          <a:prstGeom prst="rect">
            <a:avLst/>
          </a:prstGeom>
        </p:spPr>
      </p:pic>
      <p:sp>
        <p:nvSpPr>
          <p:cNvPr id="73" name="ZoneTexte 72">
            <a:extLst>
              <a:ext uri="{FF2B5EF4-FFF2-40B4-BE49-F238E27FC236}">
                <a16:creationId xmlns:a16="http://schemas.microsoft.com/office/drawing/2014/main" id="{0AE52E7C-D40F-42CA-874A-DAD8E6F8A86D}"/>
              </a:ext>
            </a:extLst>
          </p:cNvPr>
          <p:cNvSpPr txBox="1"/>
          <p:nvPr/>
        </p:nvSpPr>
        <p:spPr>
          <a:xfrm>
            <a:off x="4709718" y="4873660"/>
            <a:ext cx="1950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900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C0305120-A546-421D-9C35-1ABC6661CBBB}"/>
              </a:ext>
            </a:extLst>
          </p:cNvPr>
          <p:cNvPicPr>
            <a:picLocks noChangeAspect="1"/>
          </p:cNvPicPr>
          <p:nvPr/>
        </p:nvPicPr>
        <p:blipFill>
          <a:blip r:embed="rId45"/>
          <a:stretch>
            <a:fillRect/>
          </a:stretch>
        </p:blipFill>
        <p:spPr>
          <a:xfrm>
            <a:off x="6324002" y="6450587"/>
            <a:ext cx="225572" cy="23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0142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69049</TotalTime>
  <Words>149</Words>
  <Application>Microsoft Office PowerPoint</Application>
  <PresentationFormat>Grand écran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Wingdings 3</vt:lpstr>
      <vt:lpstr>Facette</vt:lpstr>
      <vt:lpstr> Restaurant   Scolaire Les Moulins 04.90.90.17.29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Restaurant  Scolaire Les Moulins 04.90.90.17.29</dc:title>
  <dc:creator>Cantine</dc:creator>
  <cp:lastModifiedBy>Cantine</cp:lastModifiedBy>
  <cp:revision>684</cp:revision>
  <cp:lastPrinted>2025-05-27T08:46:00Z</cp:lastPrinted>
  <dcterms:created xsi:type="dcterms:W3CDTF">2022-08-24T10:37:41Z</dcterms:created>
  <dcterms:modified xsi:type="dcterms:W3CDTF">2025-05-27T08:46:06Z</dcterms:modified>
</cp:coreProperties>
</file>