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58" r:id="rId1"/>
  </p:sldMasterIdLst>
  <p:sldIdLst>
    <p:sldId id="256" r:id="rId2"/>
  </p:sldIdLst>
  <p:sldSz cx="12192000" cy="6858000"/>
  <p:notesSz cx="6797675" cy="9928225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9900"/>
    <a:srgbClr val="FF6600"/>
    <a:srgbClr val="FFFF99"/>
    <a:srgbClr val="33CC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883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20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8AA5774-660B-40DE-85AF-D31AD24312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41FC6B0B-295E-46EF-AE6C-1AC48134A95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47FB8B6-DBC4-48DC-AEFF-7E9D502DB7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5AA83-530E-4F36-BE88-74AFEC574147}" type="datetimeFigureOut">
              <a:rPr lang="fr-FR" smtClean="0"/>
              <a:t>01/10/2025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B12DCDC-3B4B-41BE-9381-E66AE8493C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585C5F3E-2D4F-411D-9CC2-CD3D593650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938DC-E6F4-4580-873E-D142E58EC57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062845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8E5DFFF-F287-44E0-AC04-89617B8308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8C6D745C-BCFB-42BA-AF3A-432BDAAF880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2578145-5D49-49BC-81C7-4824068687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5AA83-530E-4F36-BE88-74AFEC574147}" type="datetimeFigureOut">
              <a:rPr lang="fr-FR" smtClean="0"/>
              <a:t>01/10/2025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425A0AA-BF89-40EB-8390-DCD95A7C72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4F17A64-931E-4C0A-AE98-6F7A14826B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938DC-E6F4-4580-873E-D142E58EC57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801752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C47C8140-1D38-46F3-88D3-64B8802E369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0CA9582F-BD0A-481F-9E92-3178D8A22AA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0332878-C95B-4A0C-861C-9DA7F8EE26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5AA83-530E-4F36-BE88-74AFEC574147}" type="datetimeFigureOut">
              <a:rPr lang="fr-FR" smtClean="0"/>
              <a:t>01/10/2025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541B6A5-ABEB-4F4D-BE74-55BE3530DA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4E5DCB7-473F-4B56-9AE8-EC35464EB5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938DC-E6F4-4580-873E-D142E58EC57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601623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AB989D8-D046-46C4-8F58-12BADBF68D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4022B1D-EB95-4C6D-8525-A22C58B68C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66222DC-5699-4639-9C35-1E87051E23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5AA83-530E-4F36-BE88-74AFEC574147}" type="datetimeFigureOut">
              <a:rPr lang="fr-FR" smtClean="0"/>
              <a:t>01/10/2025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9A03E10-EA5D-411F-A372-81EA701477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5629C07-4C84-48EA-A655-9DEAC4D004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938DC-E6F4-4580-873E-D142E58EC57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089064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C35D859-96A0-4200-BE6F-CCBB824553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305258DF-269E-4B9D-AC90-056748F2AC2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96BE0CB-7EE8-49D2-9E29-A340AE9342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5AA83-530E-4F36-BE88-74AFEC574147}" type="datetimeFigureOut">
              <a:rPr lang="fr-FR" smtClean="0"/>
              <a:t>01/10/2025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D313F9A-A0F1-488D-B58E-2EDE32687F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72A691E-E413-4285-AD4B-339C0F2C96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938DC-E6F4-4580-873E-D142E58EC57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834365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794CB3A-0316-40F3-B3B5-BE6C214416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A4BED7F-745B-49BB-814F-DB4FADF0483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50A9938C-AABF-49D9-B57B-AC9B64EA572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DE77B73A-09DB-45CF-91C0-13AB11B046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5AA83-530E-4F36-BE88-74AFEC574147}" type="datetimeFigureOut">
              <a:rPr lang="fr-FR" smtClean="0"/>
              <a:t>01/10/2025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CB938ACA-57D9-41F2-96A9-F1DF844876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A9C997EB-925B-429F-8437-7C2EAF9953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938DC-E6F4-4580-873E-D142E58EC57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4128238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A4AE146-DA61-45C1-91B7-528EAE3073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63C4D87A-B631-4CBE-A7F4-F7BCA4707E9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0E1E6A00-1959-4499-A87C-B6DA609B091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A07322F4-08E0-4815-8A02-F10CE67D5FD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969F0714-D001-49E8-BA31-78B4DF71CEF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80B1AC3D-8B03-4415-A48F-C260782843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5AA83-530E-4F36-BE88-74AFEC574147}" type="datetimeFigureOut">
              <a:rPr lang="fr-FR" smtClean="0"/>
              <a:t>01/10/2025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B75D6386-F514-4D65-8272-909136D562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680C2AA1-1669-4759-B7B3-7B56D1989D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938DC-E6F4-4580-873E-D142E58EC57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7475139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B12FCEE-8C76-46F9-A44A-76789B8882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5E560A53-AFF0-487A-B8B5-45FAE036DC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5AA83-530E-4F36-BE88-74AFEC574147}" type="datetimeFigureOut">
              <a:rPr lang="fr-FR" smtClean="0"/>
              <a:t>01/10/2025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C7929B10-253F-4E76-9F9A-494F9A43F9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EA60949D-75B7-4B60-BCCA-86AA032271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938DC-E6F4-4580-873E-D142E58EC57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940474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45CDD653-0910-4976-870C-B373FF0226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5AA83-530E-4F36-BE88-74AFEC574147}" type="datetimeFigureOut">
              <a:rPr lang="fr-FR" smtClean="0"/>
              <a:t>01/10/2025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77F9189E-4588-480A-B9C9-44D411DA44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9EF7D1CC-1631-45DF-8288-C83B06D306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938DC-E6F4-4580-873E-D142E58EC57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774160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01F6CCB-6682-4A2C-85A4-0DA5415283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C49B276-B879-418C-A7B9-44814119B9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5703B1FE-B418-4F58-8D5C-8055BFDBD75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1155DC9C-EEB2-497B-A1B0-F02FF1DACB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5AA83-530E-4F36-BE88-74AFEC574147}" type="datetimeFigureOut">
              <a:rPr lang="fr-FR" smtClean="0"/>
              <a:t>01/10/2025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EBB008EC-7B7E-4C2E-A144-12352C0BED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54CE3A8F-9C4B-4111-ACD9-902464D3F2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938DC-E6F4-4580-873E-D142E58EC57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24505622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4827B0C-58A5-45F5-8A82-1623E0E35A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4E750FF3-5CF3-4535-AB56-E509EF3F43B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F43437CB-6540-40DA-8FDC-E37C8815FC1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10A35F0F-D5F2-44B4-9A4C-BAC5652BC3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5AA83-530E-4F36-BE88-74AFEC574147}" type="datetimeFigureOut">
              <a:rPr lang="fr-FR" smtClean="0"/>
              <a:t>01/10/2025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8E08BB40-3E65-4318-BAB1-7991214259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81DFAD9A-0929-4F86-AD39-F7AA4F9708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938DC-E6F4-4580-873E-D142E58EC57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30849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00F49491-F845-4389-B6CC-028AD85068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F38184E6-8590-435E-A22C-5D55646F44E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2D584FB-DDB9-49DE-812B-5772CCC98B2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C5AA83-530E-4F36-BE88-74AFEC574147}" type="datetimeFigureOut">
              <a:rPr lang="fr-FR" smtClean="0"/>
              <a:t>01/10/2025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81D2E82-56D0-44EE-9B4E-FDB5A1AA94D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B12418D8-316C-4116-8BE0-335003CB75E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8938DC-E6F4-4580-873E-D142E58EC57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449182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9" r:id="rId1"/>
    <p:sldLayoutId id="2147483860" r:id="rId2"/>
    <p:sldLayoutId id="2147483861" r:id="rId3"/>
    <p:sldLayoutId id="2147483862" r:id="rId4"/>
    <p:sldLayoutId id="2147483863" r:id="rId5"/>
    <p:sldLayoutId id="2147483864" r:id="rId6"/>
    <p:sldLayoutId id="2147483865" r:id="rId7"/>
    <p:sldLayoutId id="2147483866" r:id="rId8"/>
    <p:sldLayoutId id="2147483867" r:id="rId9"/>
    <p:sldLayoutId id="2147483868" r:id="rId10"/>
    <p:sldLayoutId id="214748386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3" Type="http://schemas.openxmlformats.org/officeDocument/2006/relationships/image" Target="../media/image12.jpeg"/><Relationship Id="rId18" Type="http://schemas.openxmlformats.org/officeDocument/2006/relationships/image" Target="../media/image17.jpeg"/><Relationship Id="rId26" Type="http://schemas.openxmlformats.org/officeDocument/2006/relationships/image" Target="../media/image25.png"/><Relationship Id="rId39" Type="http://schemas.openxmlformats.org/officeDocument/2006/relationships/image" Target="../media/image38.png"/><Relationship Id="rId21" Type="http://schemas.openxmlformats.org/officeDocument/2006/relationships/image" Target="../media/image20.jpeg"/><Relationship Id="rId34" Type="http://schemas.openxmlformats.org/officeDocument/2006/relationships/image" Target="../media/image33.png"/><Relationship Id="rId42" Type="http://schemas.openxmlformats.org/officeDocument/2006/relationships/image" Target="../media/image41.png"/><Relationship Id="rId7" Type="http://schemas.openxmlformats.org/officeDocument/2006/relationships/image" Target="../media/image6.jpeg"/><Relationship Id="rId2" Type="http://schemas.openxmlformats.org/officeDocument/2006/relationships/image" Target="../media/image1.jpg"/><Relationship Id="rId16" Type="http://schemas.openxmlformats.org/officeDocument/2006/relationships/image" Target="../media/image15.jpeg"/><Relationship Id="rId20" Type="http://schemas.openxmlformats.org/officeDocument/2006/relationships/image" Target="../media/image19.jpeg"/><Relationship Id="rId29" Type="http://schemas.openxmlformats.org/officeDocument/2006/relationships/image" Target="../media/image28.png"/><Relationship Id="rId41" Type="http://schemas.openxmlformats.org/officeDocument/2006/relationships/image" Target="../media/image40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jpeg"/><Relationship Id="rId24" Type="http://schemas.openxmlformats.org/officeDocument/2006/relationships/image" Target="../media/image23.png"/><Relationship Id="rId32" Type="http://schemas.openxmlformats.org/officeDocument/2006/relationships/image" Target="../media/image31.png"/><Relationship Id="rId37" Type="http://schemas.openxmlformats.org/officeDocument/2006/relationships/image" Target="../media/image36.png"/><Relationship Id="rId40" Type="http://schemas.openxmlformats.org/officeDocument/2006/relationships/image" Target="../media/image39.png"/><Relationship Id="rId5" Type="http://schemas.openxmlformats.org/officeDocument/2006/relationships/image" Target="../media/image4.png"/><Relationship Id="rId15" Type="http://schemas.openxmlformats.org/officeDocument/2006/relationships/image" Target="../media/image14.jpeg"/><Relationship Id="rId23" Type="http://schemas.openxmlformats.org/officeDocument/2006/relationships/image" Target="../media/image22.png"/><Relationship Id="rId28" Type="http://schemas.openxmlformats.org/officeDocument/2006/relationships/image" Target="../media/image27.png"/><Relationship Id="rId36" Type="http://schemas.openxmlformats.org/officeDocument/2006/relationships/image" Target="../media/image35.png"/><Relationship Id="rId10" Type="http://schemas.openxmlformats.org/officeDocument/2006/relationships/image" Target="../media/image9.png"/><Relationship Id="rId19" Type="http://schemas.openxmlformats.org/officeDocument/2006/relationships/image" Target="../media/image18.jpeg"/><Relationship Id="rId31" Type="http://schemas.openxmlformats.org/officeDocument/2006/relationships/image" Target="../media/image30.png"/><Relationship Id="rId4" Type="http://schemas.openxmlformats.org/officeDocument/2006/relationships/image" Target="../media/image3.jpeg"/><Relationship Id="rId9" Type="http://schemas.openxmlformats.org/officeDocument/2006/relationships/image" Target="../media/image8.jpeg"/><Relationship Id="rId14" Type="http://schemas.openxmlformats.org/officeDocument/2006/relationships/image" Target="../media/image13.jpeg"/><Relationship Id="rId22" Type="http://schemas.openxmlformats.org/officeDocument/2006/relationships/image" Target="../media/image21.jpeg"/><Relationship Id="rId27" Type="http://schemas.openxmlformats.org/officeDocument/2006/relationships/image" Target="../media/image26.png"/><Relationship Id="rId30" Type="http://schemas.openxmlformats.org/officeDocument/2006/relationships/image" Target="../media/image29.png"/><Relationship Id="rId35" Type="http://schemas.openxmlformats.org/officeDocument/2006/relationships/image" Target="../media/image34.png"/><Relationship Id="rId8" Type="http://schemas.openxmlformats.org/officeDocument/2006/relationships/image" Target="../media/image7.jpeg"/><Relationship Id="rId3" Type="http://schemas.openxmlformats.org/officeDocument/2006/relationships/image" Target="../media/image2.jpg"/><Relationship Id="rId12" Type="http://schemas.openxmlformats.org/officeDocument/2006/relationships/image" Target="../media/image11.jpeg"/><Relationship Id="rId17" Type="http://schemas.openxmlformats.org/officeDocument/2006/relationships/image" Target="../media/image16.jpeg"/><Relationship Id="rId25" Type="http://schemas.openxmlformats.org/officeDocument/2006/relationships/image" Target="../media/image24.png"/><Relationship Id="rId33" Type="http://schemas.openxmlformats.org/officeDocument/2006/relationships/image" Target="../media/image32.png"/><Relationship Id="rId38" Type="http://schemas.openxmlformats.org/officeDocument/2006/relationships/image" Target="../media/image3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5050941" y="80990"/>
            <a:ext cx="4524489" cy="603094"/>
          </a:xfrm>
        </p:spPr>
        <p:txBody>
          <a:bodyPr>
            <a:normAutofit fontScale="90000"/>
          </a:bodyPr>
          <a:lstStyle/>
          <a:p>
            <a:pPr algn="r"/>
            <a:br>
              <a:rPr lang="fr-FR" dirty="0"/>
            </a:br>
            <a:r>
              <a:rPr lang="fr-FR" sz="2200" b="1" i="1" dirty="0"/>
              <a:t>Restaurant</a:t>
            </a:r>
            <a:r>
              <a:rPr lang="fr-FR" sz="2200" dirty="0"/>
              <a:t>  </a:t>
            </a:r>
            <a:r>
              <a:rPr lang="fr-FR" sz="2200" b="1" dirty="0"/>
              <a:t>Scolaire Les Moulins </a:t>
            </a:r>
            <a:r>
              <a:rPr lang="fr-FR" sz="1300" dirty="0"/>
              <a:t>04.90.90.17.29</a:t>
            </a:r>
            <a:br>
              <a:rPr lang="fr-FR" sz="1300" dirty="0"/>
            </a:br>
            <a:endParaRPr lang="fr-FR" sz="1600" b="1" dirty="0">
              <a:solidFill>
                <a:schemeClr val="accent5"/>
              </a:solidFill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310393" y="4990089"/>
            <a:ext cx="11276678" cy="460166"/>
          </a:xfrm>
        </p:spPr>
        <p:txBody>
          <a:bodyPr>
            <a:normAutofit fontScale="92500" lnSpcReduction="10000"/>
          </a:bodyPr>
          <a:lstStyle/>
          <a:p>
            <a:pPr algn="r"/>
            <a:r>
              <a:rPr lang="fr-FR" sz="1000" b="1" u="sng" dirty="0">
                <a:solidFill>
                  <a:schemeClr val="tx1"/>
                </a:solidFill>
              </a:rPr>
              <a:t>La cuisine municipale se réserve la possibilité de modifier les menus en fonction des aléas du marché et des livraisons</a:t>
            </a:r>
          </a:p>
          <a:p>
            <a:pPr algn="r"/>
            <a:r>
              <a:rPr lang="fr-FR" sz="1000" b="1" u="sng" dirty="0">
                <a:solidFill>
                  <a:schemeClr val="tx1"/>
                </a:solidFill>
              </a:rPr>
              <a:t>Pains des boulangeries de Barbentane</a:t>
            </a:r>
            <a:r>
              <a:rPr lang="fr-FR" sz="1000" b="1" dirty="0">
                <a:solidFill>
                  <a:schemeClr val="tx1"/>
                </a:solidFill>
              </a:rPr>
              <a:t>                                                                                               </a:t>
            </a:r>
          </a:p>
          <a:p>
            <a:pPr algn="r"/>
            <a:endParaRPr lang="fr-FR" sz="1100" dirty="0">
              <a:solidFill>
                <a:schemeClr val="tx1"/>
              </a:solidFill>
            </a:endParaRPr>
          </a:p>
        </p:txBody>
      </p:sp>
      <p:graphicFrame>
        <p:nvGraphicFramePr>
          <p:cNvPr id="4" name="Tableau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99258251"/>
              </p:ext>
            </p:extLst>
          </p:nvPr>
        </p:nvGraphicFramePr>
        <p:xfrm>
          <a:off x="250873" y="770975"/>
          <a:ext cx="11420336" cy="394790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6811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2785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7213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32917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22305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86581">
                <a:tc>
                  <a:txBody>
                    <a:bodyPr/>
                    <a:lstStyle/>
                    <a:p>
                      <a:pPr algn="ctr"/>
                      <a:r>
                        <a:rPr lang="fr-FR" sz="2000" dirty="0">
                          <a:solidFill>
                            <a:schemeClr val="tx1"/>
                          </a:solidFill>
                        </a:rPr>
                        <a:t>lundi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dirty="0">
                          <a:solidFill>
                            <a:schemeClr val="tx1"/>
                          </a:solidFill>
                        </a:rPr>
                        <a:t>Mardi</a:t>
                      </a:r>
                    </a:p>
                    <a:p>
                      <a:pPr algn="ctr"/>
                      <a:r>
                        <a:rPr lang="fr-FR" sz="1200" dirty="0">
                          <a:solidFill>
                            <a:srgbClr val="FF0000"/>
                          </a:solidFill>
                        </a:rPr>
                        <a:t>Spécialités exotique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dirty="0">
                          <a:solidFill>
                            <a:schemeClr val="tx1"/>
                          </a:solidFill>
                        </a:rPr>
                        <a:t>Mercredi</a:t>
                      </a:r>
                    </a:p>
                    <a:p>
                      <a:pPr algn="ctr"/>
                      <a:r>
                        <a:rPr lang="fr-FR" sz="1200" i="1" dirty="0">
                          <a:solidFill>
                            <a:srgbClr val="FF6600"/>
                          </a:solidFill>
                        </a:rPr>
                        <a:t>Centre de loisirs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000" dirty="0">
                          <a:solidFill>
                            <a:schemeClr val="tx1"/>
                          </a:solidFill>
                        </a:rPr>
                        <a:t>Jeudi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b="1" i="0" dirty="0">
                          <a:solidFill>
                            <a:srgbClr val="FF0000"/>
                          </a:solidFill>
                        </a:rPr>
                        <a:t>Spécialités sénégalaise</a:t>
                      </a:r>
                      <a:endParaRPr lang="fr-FR" sz="200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dirty="0">
                          <a:solidFill>
                            <a:schemeClr val="tx1"/>
                          </a:solidFill>
                        </a:rPr>
                        <a:t>Vendredi</a:t>
                      </a:r>
                    </a:p>
                    <a:p>
                      <a:pPr algn="ctr"/>
                      <a:r>
                        <a:rPr lang="fr-FR" sz="1200" dirty="0">
                          <a:solidFill>
                            <a:srgbClr val="7030A0"/>
                          </a:solidFill>
                        </a:rPr>
                        <a:t>Bonne vacances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43484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4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99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99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Tzatzíki </a:t>
                      </a:r>
                      <a:r>
                        <a:rPr kumimoji="0" lang="fr-FR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(Grèce)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400" b="1" i="1" dirty="0">
                        <a:solidFill>
                          <a:schemeClr val="tx1"/>
                        </a:solidFill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400" b="1" i="1" dirty="0">
                        <a:solidFill>
                          <a:schemeClr val="tx1"/>
                        </a:solidFill>
                        <a:latin typeface="+mn-lt"/>
                        <a:cs typeface="Calibri" panose="020F0502020204030204" pitchFamily="34" charset="0"/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i="1" dirty="0">
                          <a:solidFill>
                            <a:schemeClr val="tx1"/>
                          </a:solidFill>
                          <a:latin typeface="+mn-lt"/>
                          <a:cs typeface="Calibri" panose="020F0502020204030204" pitchFamily="34" charset="0"/>
                        </a:rPr>
                        <a:t>Samoussa</a:t>
                      </a:r>
                      <a:endParaRPr lang="fr-FR" sz="1400" b="1" i="0" dirty="0">
                        <a:solidFill>
                          <a:srgbClr val="009900"/>
                        </a:solidFill>
                        <a:latin typeface="+mn-lt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4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dirty="0">
                          <a:solidFill>
                            <a:schemeClr val="tx1"/>
                          </a:solidFill>
                          <a:latin typeface="+mn-lt"/>
                        </a:rPr>
                        <a:t>Pizza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400" b="1" i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i="0" dirty="0">
                          <a:solidFill>
                            <a:schemeClr val="tx1"/>
                          </a:solidFill>
                          <a:latin typeface="+mn-lt"/>
                        </a:rPr>
                        <a:t>pastels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400" b="1" i="0" dirty="0">
                        <a:solidFill>
                          <a:srgbClr val="009900"/>
                        </a:solidFill>
                        <a:latin typeface="+mn-lt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i="0" dirty="0">
                          <a:solidFill>
                            <a:srgbClr val="009900"/>
                          </a:solidFill>
                          <a:latin typeface="+mn-lt"/>
                        </a:rPr>
                        <a:t>Salade</a:t>
                      </a:r>
                      <a:endParaRPr lang="fr-FR" sz="1400" b="1" i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9447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i="0" dirty="0">
                          <a:solidFill>
                            <a:srgbClr val="009900"/>
                          </a:solidFill>
                          <a:latin typeface="+mn-lt"/>
                        </a:rPr>
                        <a:t>Spaghettis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i="0" dirty="0">
                          <a:solidFill>
                            <a:srgbClr val="FF0000"/>
                          </a:solidFill>
                          <a:latin typeface="+mn-lt"/>
                        </a:rPr>
                        <a:t>(</a:t>
                      </a:r>
                      <a:r>
                        <a:rPr lang="fr-FR" sz="1200" b="1" i="0" dirty="0">
                          <a:solidFill>
                            <a:srgbClr val="FF0000"/>
                          </a:solidFill>
                          <a:latin typeface="+mn-lt"/>
                        </a:rPr>
                        <a:t>Sans piment</a:t>
                      </a:r>
                      <a:r>
                        <a:rPr lang="fr-FR" sz="1400" b="1" i="0" dirty="0">
                          <a:solidFill>
                            <a:srgbClr val="FF0000"/>
                          </a:solidFill>
                          <a:latin typeface="+mn-lt"/>
                        </a:rPr>
                        <a:t>) </a:t>
                      </a:r>
                      <a:r>
                        <a:rPr lang="fr-FR" sz="900" b="1" i="0" dirty="0">
                          <a:solidFill>
                            <a:schemeClr val="accent1"/>
                          </a:solidFill>
                          <a:latin typeface="+mn-lt"/>
                        </a:rPr>
                        <a:t>(Italie)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fr-FR" sz="1400" b="1" i="0" dirty="0">
                          <a:solidFill>
                            <a:srgbClr val="009900"/>
                          </a:solidFill>
                          <a:latin typeface="+mn-lt"/>
                        </a:rPr>
                        <a:t>Colombo</a:t>
                      </a:r>
                      <a:r>
                        <a:rPr lang="fr-FR" sz="1400" b="1" i="0" dirty="0">
                          <a:solidFill>
                            <a:schemeClr val="tx1"/>
                          </a:solidFill>
                          <a:latin typeface="+mn-lt"/>
                        </a:rPr>
                        <a:t> de Poisson</a:t>
                      </a:r>
                      <a:r>
                        <a:rPr lang="fr-FR" sz="1400" b="1" i="0" dirty="0">
                          <a:solidFill>
                            <a:srgbClr val="FF6600"/>
                          </a:solidFill>
                          <a:latin typeface="+mn-lt"/>
                        </a:rPr>
                        <a:t> </a:t>
                      </a:r>
                    </a:p>
                    <a:p>
                      <a:pPr algn="l"/>
                      <a:r>
                        <a:rPr lang="fr-FR" sz="1400" b="1" i="0" dirty="0">
                          <a:solidFill>
                            <a:srgbClr val="009900"/>
                          </a:solidFill>
                          <a:latin typeface="+mn-lt"/>
                        </a:rPr>
                        <a:t>légumes    </a:t>
                      </a:r>
                    </a:p>
                    <a:p>
                      <a:pPr algn="l"/>
                      <a:r>
                        <a:rPr lang="fr-FR" sz="1400" b="1" i="0" dirty="0">
                          <a:solidFill>
                            <a:srgbClr val="FF6600"/>
                          </a:solidFill>
                          <a:latin typeface="+mn-lt"/>
                        </a:rPr>
                        <a:t>Patate douce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fr-FR" sz="1400" b="1" dirty="0">
                          <a:solidFill>
                            <a:srgbClr val="009900"/>
                          </a:solidFill>
                          <a:latin typeface="+mn-lt"/>
                        </a:rPr>
                        <a:t>Steak haché</a:t>
                      </a:r>
                    </a:p>
                    <a:p>
                      <a:pPr algn="l"/>
                      <a:r>
                        <a:rPr lang="fr-FR" sz="1400" b="1" dirty="0">
                          <a:solidFill>
                            <a:schemeClr val="tx1"/>
                          </a:solidFill>
                          <a:latin typeface="+mn-lt"/>
                        </a:rPr>
                        <a:t>purée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fr-FR" sz="1400" b="1" i="0" dirty="0">
                          <a:solidFill>
                            <a:schemeClr val="tx1"/>
                          </a:solidFill>
                          <a:latin typeface="+mn-lt"/>
                        </a:rPr>
                        <a:t>Poulet yassa</a:t>
                      </a:r>
                    </a:p>
                    <a:p>
                      <a:pPr algn="l"/>
                      <a:r>
                        <a:rPr lang="fr-FR" sz="1400" b="1" i="0" dirty="0">
                          <a:solidFill>
                            <a:srgbClr val="009900"/>
                          </a:solidFill>
                          <a:latin typeface="+mn-lt"/>
                        </a:rPr>
                        <a:t>Riz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i="0" dirty="0">
                          <a:solidFill>
                            <a:schemeClr val="tx1"/>
                          </a:solidFill>
                          <a:latin typeface="+mn-lt"/>
                        </a:rPr>
                        <a:t>Cordon bleu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i="0" dirty="0">
                          <a:solidFill>
                            <a:srgbClr val="009900"/>
                          </a:solidFill>
                          <a:latin typeface="+mn-lt"/>
                        </a:rPr>
                        <a:t>frites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6007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200" b="1" dirty="0">
                        <a:solidFill>
                          <a:srgbClr val="009900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fr-FR" sz="1200" b="1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200" b="1" i="0" dirty="0">
                        <a:solidFill>
                          <a:srgbClr val="009900"/>
                        </a:solidFill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i="0" dirty="0">
                          <a:solidFill>
                            <a:srgbClr val="009900"/>
                          </a:solidFill>
                        </a:rPr>
                        <a:t>fromage</a:t>
                      </a:r>
                      <a:endParaRPr lang="fr-FR" sz="1200" b="1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200" b="1" i="0" dirty="0">
                        <a:solidFill>
                          <a:srgbClr val="009900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200" b="1" dirty="0">
                        <a:solidFill>
                          <a:srgbClr val="009900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6329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dirty="0">
                          <a:solidFill>
                            <a:srgbClr val="009900"/>
                          </a:solidFill>
                        </a:rPr>
                        <a:t>Fruit de saison 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dirty="0">
                          <a:solidFill>
                            <a:schemeClr val="tx1"/>
                          </a:solidFill>
                        </a:rPr>
                        <a:t>Tarte à la noix de coco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fr-FR" sz="1400" b="1" dirty="0"/>
                        <a:t>Dessert du mercredi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dirty="0">
                          <a:solidFill>
                            <a:schemeClr val="tx1"/>
                          </a:solidFill>
                        </a:rPr>
                        <a:t>Thiakry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dirty="0">
                          <a:solidFill>
                            <a:srgbClr val="009900"/>
                          </a:solidFill>
                        </a:rPr>
                        <a:t>Fruit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pic>
        <p:nvPicPr>
          <p:cNvPr id="5" name="Imag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45688" y="35851"/>
            <a:ext cx="2031163" cy="761389"/>
          </a:xfrm>
          <a:prstGeom prst="rect">
            <a:avLst/>
          </a:prstGeom>
        </p:spPr>
      </p:pic>
      <p:pic>
        <p:nvPicPr>
          <p:cNvPr id="6" name="Imag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1284262" y="690289"/>
            <a:ext cx="213360" cy="1307584"/>
          </a:xfrm>
          <a:prstGeom prst="rect">
            <a:avLst/>
          </a:prstGeom>
        </p:spPr>
      </p:pic>
      <p:pic>
        <p:nvPicPr>
          <p:cNvPr id="8" name="Picture 10" descr="Le label rouge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88517" y="5351125"/>
            <a:ext cx="239205" cy="1579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14" descr="L&amp;#39;écolabel public « Pêche Durable » | Ministère de l&amp;#39;Agriculture et de  l&amp;#39;Alimentation"/>
          <p:cNvPicPr>
            <a:picLocks noChangeAspect="1" noChangeArrowheads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913" r="16742"/>
          <a:stretch/>
        </p:blipFill>
        <p:spPr bwMode="auto">
          <a:xfrm flipH="1">
            <a:off x="6396479" y="5273346"/>
            <a:ext cx="215089" cy="1838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12" descr="Spécialité traditionnelle garantie (STG)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71501" y="5265589"/>
            <a:ext cx="259316" cy="2593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8" descr="IGP : que veut dire ce sigle et pourquoi le privilégier ?"/>
          <p:cNvPicPr>
            <a:picLocks noChangeAspect="1" noChangeArrowheads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678" r="17917"/>
          <a:stretch/>
        </p:blipFill>
        <p:spPr bwMode="auto">
          <a:xfrm>
            <a:off x="7324479" y="5314660"/>
            <a:ext cx="187947" cy="1473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ZoneTexte 13"/>
          <p:cNvSpPr txBox="1"/>
          <p:nvPr/>
        </p:nvSpPr>
        <p:spPr>
          <a:xfrm>
            <a:off x="5335475" y="363530"/>
            <a:ext cx="440117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600" b="1" dirty="0">
                <a:solidFill>
                  <a:schemeClr val="accent5"/>
                </a:solidFill>
              </a:rPr>
              <a:t>Menus du 13 au 17 </a:t>
            </a:r>
            <a:r>
              <a:rPr lang="fr-FR" sz="1600" b="1">
                <a:solidFill>
                  <a:schemeClr val="accent5"/>
                </a:solidFill>
              </a:rPr>
              <a:t>octobre </a:t>
            </a:r>
            <a:r>
              <a:rPr lang="fr-FR" sz="2400" b="1">
                <a:solidFill>
                  <a:srgbClr val="FF0000"/>
                </a:solidFill>
              </a:rPr>
              <a:t>2025</a:t>
            </a:r>
            <a:endParaRPr lang="fr-FR" sz="2400" dirty="0">
              <a:solidFill>
                <a:srgbClr val="FF0000"/>
              </a:solidFill>
            </a:endParaRPr>
          </a:p>
        </p:txBody>
      </p:sp>
      <p:sp>
        <p:nvSpPr>
          <p:cNvPr id="15" name="ZoneTexte 14"/>
          <p:cNvSpPr txBox="1"/>
          <p:nvPr/>
        </p:nvSpPr>
        <p:spPr>
          <a:xfrm>
            <a:off x="243281" y="130418"/>
            <a:ext cx="5008227" cy="461665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sz="1200" b="1" i="1" dirty="0">
                <a:solidFill>
                  <a:srgbClr val="009900"/>
                </a:solidFill>
                <a:highlight>
                  <a:srgbClr val="FFFF99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Les fruits et légumes de saison, la viande,  provenant des producteurs  BIO ou non BIO de Barbentane  ont comme logo la lettre           </a:t>
            </a:r>
          </a:p>
        </p:txBody>
      </p:sp>
      <p:pic>
        <p:nvPicPr>
          <p:cNvPr id="16" name="Image 15">
            <a:extLst>
              <a:ext uri="{FF2B5EF4-FFF2-40B4-BE49-F238E27FC236}">
                <a16:creationId xmlns:a16="http://schemas.microsoft.com/office/drawing/2014/main" id="{526FED77-4824-4369-B69F-65CDBD0BDB3D}"/>
              </a:ext>
            </a:extLst>
          </p:cNvPr>
          <p:cNvPicPr/>
          <p:nvPr/>
        </p:nvPicPr>
        <p:blipFill>
          <a:blip r:embed="rId8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17053" y="1628472"/>
            <a:ext cx="211087" cy="214935"/>
          </a:xfrm>
          <a:prstGeom prst="rect">
            <a:avLst/>
          </a:prstGeom>
          <a:noFill/>
          <a:ln>
            <a:noFill/>
          </a:ln>
        </p:spPr>
      </p:pic>
      <p:pic>
        <p:nvPicPr>
          <p:cNvPr id="17" name="Image 16">
            <a:extLst>
              <a:ext uri="{FF2B5EF4-FFF2-40B4-BE49-F238E27FC236}">
                <a16:creationId xmlns:a16="http://schemas.microsoft.com/office/drawing/2014/main" id="{526FED77-4824-4369-B69F-65CDBD0BDB3D}"/>
              </a:ext>
            </a:extLst>
          </p:cNvPr>
          <p:cNvPicPr/>
          <p:nvPr/>
        </p:nvPicPr>
        <p:blipFill>
          <a:blip r:embed="rId9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51942" y="1714342"/>
            <a:ext cx="265234" cy="197618"/>
          </a:xfrm>
          <a:prstGeom prst="rect">
            <a:avLst/>
          </a:prstGeom>
          <a:noFill/>
          <a:ln>
            <a:noFill/>
          </a:ln>
        </p:spPr>
      </p:pic>
      <p:pic>
        <p:nvPicPr>
          <p:cNvPr id="19" name="Picture 2" descr="Identifier vos produits biologiques | Ecocert France - Organisme de  contrôle et de certification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90760" y="5293159"/>
            <a:ext cx="144615" cy="2010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" name="Picture 2" descr="Identifier vos produits biologiques | Ecocert France - Organisme de  contrôle et de certification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63054" y="5277554"/>
            <a:ext cx="144615" cy="2010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" name="Picture 2" descr="Identifier vos produits biologiques | Ecocert France - Organisme de  contrôle et de certification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60964" y="5314080"/>
            <a:ext cx="144615" cy="2010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2" name="Picture 2" descr="Identifier vos produits biologiques | Ecocert France - Organisme de  contrôle et de certification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86822" y="3892296"/>
            <a:ext cx="144615" cy="2010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4" name="Picture 2" descr="Identifier vos produits biologiques | Ecocert France - Organisme de  contrôle et de certification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3310" y="2361399"/>
            <a:ext cx="144615" cy="2010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5" name="Picture 2" descr="Identifier vos produits biologiques | Ecocert France - Organisme de  contrôle et de certification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9085" y="1644244"/>
            <a:ext cx="144615" cy="2010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6" name="Image 25">
            <a:extLst>
              <a:ext uri="{FF2B5EF4-FFF2-40B4-BE49-F238E27FC236}">
                <a16:creationId xmlns:a16="http://schemas.microsoft.com/office/drawing/2014/main" id="{526FED77-4824-4369-B69F-65CDBD0BDB3D}"/>
              </a:ext>
            </a:extLst>
          </p:cNvPr>
          <p:cNvPicPr/>
          <p:nvPr/>
        </p:nvPicPr>
        <p:blipFill>
          <a:blip r:embed="rId11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67424" y="5296293"/>
            <a:ext cx="242493" cy="203306"/>
          </a:xfrm>
          <a:prstGeom prst="rect">
            <a:avLst/>
          </a:prstGeom>
          <a:noFill/>
          <a:ln>
            <a:noFill/>
          </a:ln>
        </p:spPr>
      </p:pic>
      <p:pic>
        <p:nvPicPr>
          <p:cNvPr id="27" name="Image 26">
            <a:extLst>
              <a:ext uri="{FF2B5EF4-FFF2-40B4-BE49-F238E27FC236}">
                <a16:creationId xmlns:a16="http://schemas.microsoft.com/office/drawing/2014/main" id="{526FED77-4824-4369-B69F-65CDBD0BDB3D}"/>
              </a:ext>
            </a:extLst>
          </p:cNvPr>
          <p:cNvPicPr/>
          <p:nvPr/>
        </p:nvPicPr>
        <p:blipFill>
          <a:blip r:embed="rId1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78985" y="5304720"/>
            <a:ext cx="235788" cy="132289"/>
          </a:xfrm>
          <a:prstGeom prst="rect">
            <a:avLst/>
          </a:prstGeom>
          <a:noFill/>
          <a:ln>
            <a:noFill/>
          </a:ln>
        </p:spPr>
      </p:pic>
      <p:pic>
        <p:nvPicPr>
          <p:cNvPr id="28" name="Image 27">
            <a:extLst>
              <a:ext uri="{FF2B5EF4-FFF2-40B4-BE49-F238E27FC236}">
                <a16:creationId xmlns:a16="http://schemas.microsoft.com/office/drawing/2014/main" id="{526FED77-4824-4369-B69F-65CDBD0BDB3D}"/>
              </a:ext>
            </a:extLst>
          </p:cNvPr>
          <p:cNvPicPr/>
          <p:nvPr/>
        </p:nvPicPr>
        <p:blipFill>
          <a:blip r:embed="rId1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84990" y="5270771"/>
            <a:ext cx="262323" cy="199925"/>
          </a:xfrm>
          <a:prstGeom prst="rect">
            <a:avLst/>
          </a:prstGeom>
          <a:noFill/>
          <a:ln>
            <a:noFill/>
          </a:ln>
        </p:spPr>
      </p:pic>
      <p:pic>
        <p:nvPicPr>
          <p:cNvPr id="29" name="Image 28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74462">
            <a:off x="4907078" y="5345208"/>
            <a:ext cx="228554" cy="146192"/>
          </a:xfrm>
          <a:prstGeom prst="rect">
            <a:avLst/>
          </a:prstGeom>
        </p:spPr>
      </p:pic>
      <p:pic>
        <p:nvPicPr>
          <p:cNvPr id="30" name="Image 29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99092" y="5339506"/>
            <a:ext cx="224750" cy="143759"/>
          </a:xfrm>
          <a:prstGeom prst="rect">
            <a:avLst/>
          </a:prstGeom>
        </p:spPr>
      </p:pic>
      <p:pic>
        <p:nvPicPr>
          <p:cNvPr id="31" name="Image 30"/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97586" y="2389336"/>
            <a:ext cx="204871" cy="131044"/>
          </a:xfrm>
          <a:prstGeom prst="rect">
            <a:avLst/>
          </a:prstGeom>
        </p:spPr>
      </p:pic>
      <p:pic>
        <p:nvPicPr>
          <p:cNvPr id="32" name="Image 31"/>
          <p:cNvPicPr>
            <a:picLocks noChangeAspect="1"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71916" y="5308718"/>
            <a:ext cx="262313" cy="167785"/>
          </a:xfrm>
          <a:prstGeom prst="rect">
            <a:avLst/>
          </a:prstGeom>
        </p:spPr>
      </p:pic>
      <p:pic>
        <p:nvPicPr>
          <p:cNvPr id="33" name="Image 32"/>
          <p:cNvPicPr>
            <a:picLocks noChangeAspect="1"/>
          </p:cNvPicPr>
          <p:nvPr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49480" y="4229992"/>
            <a:ext cx="247503" cy="158312"/>
          </a:xfrm>
          <a:prstGeom prst="rect">
            <a:avLst/>
          </a:prstGeom>
        </p:spPr>
      </p:pic>
      <p:pic>
        <p:nvPicPr>
          <p:cNvPr id="34" name="Image 33"/>
          <p:cNvPicPr>
            <a:picLocks noChangeAspect="1"/>
          </p:cNvPicPr>
          <p:nvPr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5820942" y="2413539"/>
            <a:ext cx="280199" cy="179226"/>
          </a:xfrm>
          <a:prstGeom prst="rect">
            <a:avLst/>
          </a:prstGeom>
        </p:spPr>
      </p:pic>
      <p:pic>
        <p:nvPicPr>
          <p:cNvPr id="35" name="Image 34"/>
          <p:cNvPicPr>
            <a:picLocks noChangeAspect="1"/>
          </p:cNvPicPr>
          <p:nvPr/>
        </p:nvPicPr>
        <p:blipFill>
          <a:blip r:embed="rId2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62894" y="2211274"/>
            <a:ext cx="253536" cy="167605"/>
          </a:xfrm>
          <a:prstGeom prst="rect">
            <a:avLst/>
          </a:prstGeom>
        </p:spPr>
      </p:pic>
      <p:pic>
        <p:nvPicPr>
          <p:cNvPr id="37" name="Image 36"/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57811" y="3892296"/>
            <a:ext cx="280415" cy="179364"/>
          </a:xfrm>
          <a:prstGeom prst="rect">
            <a:avLst/>
          </a:prstGeom>
        </p:spPr>
      </p:pic>
      <p:pic>
        <p:nvPicPr>
          <p:cNvPr id="38" name="Picture 10" descr="Le label rouge"/>
          <p:cNvPicPr>
            <a:picLocks noChangeAspect="1" noChangeArrowheads="1"/>
          </p:cNvPicPr>
          <p:nvPr/>
        </p:nvPicPr>
        <p:blipFill>
          <a:blip r:embed="rId2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23734" y="5396396"/>
            <a:ext cx="193390" cy="1277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6" name="Image 35"/>
          <p:cNvPicPr>
            <a:picLocks noChangeAspect="1"/>
          </p:cNvPicPr>
          <p:nvPr/>
        </p:nvPicPr>
        <p:blipFill>
          <a:blip r:embed="rId23"/>
          <a:stretch>
            <a:fillRect/>
          </a:stretch>
        </p:blipFill>
        <p:spPr>
          <a:xfrm>
            <a:off x="6396479" y="2189024"/>
            <a:ext cx="202786" cy="134853"/>
          </a:xfrm>
          <a:prstGeom prst="rect">
            <a:avLst/>
          </a:prstGeom>
        </p:spPr>
      </p:pic>
      <p:pic>
        <p:nvPicPr>
          <p:cNvPr id="40" name="Image 39"/>
          <p:cNvPicPr>
            <a:picLocks noChangeAspect="1"/>
          </p:cNvPicPr>
          <p:nvPr/>
        </p:nvPicPr>
        <p:blipFill>
          <a:blip r:embed="rId23"/>
          <a:stretch>
            <a:fillRect/>
          </a:stretch>
        </p:blipFill>
        <p:spPr>
          <a:xfrm>
            <a:off x="10595503" y="2189024"/>
            <a:ext cx="177270" cy="117885"/>
          </a:xfrm>
          <a:prstGeom prst="rect">
            <a:avLst/>
          </a:prstGeom>
        </p:spPr>
      </p:pic>
      <p:pic>
        <p:nvPicPr>
          <p:cNvPr id="13" name="Image 12"/>
          <p:cNvPicPr>
            <a:picLocks noChangeAspect="1"/>
          </p:cNvPicPr>
          <p:nvPr/>
        </p:nvPicPr>
        <p:blipFill>
          <a:blip r:embed="rId24"/>
          <a:stretch>
            <a:fillRect/>
          </a:stretch>
        </p:blipFill>
        <p:spPr>
          <a:xfrm>
            <a:off x="10264738" y="2402560"/>
            <a:ext cx="144251" cy="201185"/>
          </a:xfrm>
          <a:prstGeom prst="rect">
            <a:avLst/>
          </a:prstGeom>
        </p:spPr>
      </p:pic>
      <p:pic>
        <p:nvPicPr>
          <p:cNvPr id="7" name="Image 6"/>
          <p:cNvPicPr>
            <a:picLocks noChangeAspect="1"/>
          </p:cNvPicPr>
          <p:nvPr/>
        </p:nvPicPr>
        <p:blipFill>
          <a:blip r:embed="rId25"/>
          <a:stretch>
            <a:fillRect/>
          </a:stretch>
        </p:blipFill>
        <p:spPr>
          <a:xfrm>
            <a:off x="7501459" y="2326408"/>
            <a:ext cx="146317" cy="201185"/>
          </a:xfrm>
          <a:prstGeom prst="rect">
            <a:avLst/>
          </a:prstGeom>
        </p:spPr>
      </p:pic>
      <p:pic>
        <p:nvPicPr>
          <p:cNvPr id="12" name="Image 11"/>
          <p:cNvPicPr>
            <a:picLocks noChangeAspect="1"/>
          </p:cNvPicPr>
          <p:nvPr/>
        </p:nvPicPr>
        <p:blipFill>
          <a:blip r:embed="rId25"/>
          <a:stretch>
            <a:fillRect/>
          </a:stretch>
        </p:blipFill>
        <p:spPr>
          <a:xfrm>
            <a:off x="6180668" y="2157707"/>
            <a:ext cx="146317" cy="201185"/>
          </a:xfrm>
          <a:prstGeom prst="rect">
            <a:avLst/>
          </a:prstGeom>
        </p:spPr>
      </p:pic>
      <p:pic>
        <p:nvPicPr>
          <p:cNvPr id="41" name="Image 40"/>
          <p:cNvPicPr>
            <a:picLocks noChangeAspect="1"/>
          </p:cNvPicPr>
          <p:nvPr/>
        </p:nvPicPr>
        <p:blipFill>
          <a:blip r:embed="rId26"/>
          <a:stretch>
            <a:fillRect/>
          </a:stretch>
        </p:blipFill>
        <p:spPr>
          <a:xfrm>
            <a:off x="4352914" y="5335363"/>
            <a:ext cx="192259" cy="192259"/>
          </a:xfrm>
          <a:prstGeom prst="rect">
            <a:avLst/>
          </a:prstGeom>
        </p:spPr>
      </p:pic>
      <p:pic>
        <p:nvPicPr>
          <p:cNvPr id="43" name="Image 42"/>
          <p:cNvPicPr>
            <a:picLocks noChangeAspect="1"/>
          </p:cNvPicPr>
          <p:nvPr/>
        </p:nvPicPr>
        <p:blipFill>
          <a:blip r:embed="rId25"/>
          <a:stretch>
            <a:fillRect/>
          </a:stretch>
        </p:blipFill>
        <p:spPr>
          <a:xfrm>
            <a:off x="10892873" y="1710775"/>
            <a:ext cx="146317" cy="201185"/>
          </a:xfrm>
          <a:prstGeom prst="rect">
            <a:avLst/>
          </a:prstGeom>
        </p:spPr>
      </p:pic>
      <p:pic>
        <p:nvPicPr>
          <p:cNvPr id="44" name="Image 43"/>
          <p:cNvPicPr>
            <a:picLocks noChangeAspect="1"/>
          </p:cNvPicPr>
          <p:nvPr/>
        </p:nvPicPr>
        <p:blipFill>
          <a:blip r:embed="rId25"/>
          <a:stretch>
            <a:fillRect/>
          </a:stretch>
        </p:blipFill>
        <p:spPr>
          <a:xfrm>
            <a:off x="2226673" y="2228402"/>
            <a:ext cx="109438" cy="150477"/>
          </a:xfrm>
          <a:prstGeom prst="rect">
            <a:avLst/>
          </a:prstGeom>
        </p:spPr>
      </p:pic>
      <p:pic>
        <p:nvPicPr>
          <p:cNvPr id="45" name="Image 44"/>
          <p:cNvPicPr>
            <a:picLocks noChangeAspect="1"/>
          </p:cNvPicPr>
          <p:nvPr/>
        </p:nvPicPr>
        <p:blipFill>
          <a:blip r:embed="rId27"/>
          <a:stretch>
            <a:fillRect/>
          </a:stretch>
        </p:blipFill>
        <p:spPr>
          <a:xfrm>
            <a:off x="4352740" y="5348318"/>
            <a:ext cx="188992" cy="188992"/>
          </a:xfrm>
          <a:prstGeom prst="rect">
            <a:avLst/>
          </a:prstGeom>
        </p:spPr>
      </p:pic>
      <p:pic>
        <p:nvPicPr>
          <p:cNvPr id="46" name="Image 45"/>
          <p:cNvPicPr>
            <a:picLocks noChangeAspect="1"/>
          </p:cNvPicPr>
          <p:nvPr/>
        </p:nvPicPr>
        <p:blipFill>
          <a:blip r:embed="rId27"/>
          <a:stretch>
            <a:fillRect/>
          </a:stretch>
        </p:blipFill>
        <p:spPr>
          <a:xfrm>
            <a:off x="4356181" y="5336976"/>
            <a:ext cx="188992" cy="188992"/>
          </a:xfrm>
          <a:prstGeom prst="rect">
            <a:avLst/>
          </a:prstGeom>
        </p:spPr>
      </p:pic>
      <p:pic>
        <p:nvPicPr>
          <p:cNvPr id="23" name="Image 22"/>
          <p:cNvPicPr>
            <a:picLocks noChangeAspect="1"/>
          </p:cNvPicPr>
          <p:nvPr/>
        </p:nvPicPr>
        <p:blipFill>
          <a:blip r:embed="rId24"/>
          <a:stretch>
            <a:fillRect/>
          </a:stretch>
        </p:blipFill>
        <p:spPr>
          <a:xfrm>
            <a:off x="4260040" y="2160214"/>
            <a:ext cx="140220" cy="201185"/>
          </a:xfrm>
          <a:prstGeom prst="rect">
            <a:avLst/>
          </a:prstGeom>
        </p:spPr>
      </p:pic>
      <p:sp>
        <p:nvSpPr>
          <p:cNvPr id="18" name="Rectangle 17"/>
          <p:cNvSpPr/>
          <p:nvPr/>
        </p:nvSpPr>
        <p:spPr>
          <a:xfrm>
            <a:off x="3510780" y="5013287"/>
            <a:ext cx="797519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fr-FR" dirty="0"/>
          </a:p>
        </p:txBody>
      </p:sp>
      <p:pic>
        <p:nvPicPr>
          <p:cNvPr id="47" name="Image 46"/>
          <p:cNvPicPr>
            <a:picLocks noChangeAspect="1"/>
          </p:cNvPicPr>
          <p:nvPr/>
        </p:nvPicPr>
        <p:blipFill>
          <a:blip r:embed="rId28"/>
          <a:stretch>
            <a:fillRect/>
          </a:stretch>
        </p:blipFill>
        <p:spPr>
          <a:xfrm>
            <a:off x="1638977" y="1644244"/>
            <a:ext cx="223667" cy="144452"/>
          </a:xfrm>
          <a:prstGeom prst="rect">
            <a:avLst/>
          </a:prstGeom>
        </p:spPr>
      </p:pic>
      <p:pic>
        <p:nvPicPr>
          <p:cNvPr id="48" name="Image 47"/>
          <p:cNvPicPr>
            <a:picLocks noChangeAspect="1"/>
          </p:cNvPicPr>
          <p:nvPr/>
        </p:nvPicPr>
        <p:blipFill>
          <a:blip r:embed="rId28"/>
          <a:stretch>
            <a:fillRect/>
          </a:stretch>
        </p:blipFill>
        <p:spPr>
          <a:xfrm>
            <a:off x="4476015" y="2213839"/>
            <a:ext cx="224598" cy="145053"/>
          </a:xfrm>
          <a:prstGeom prst="rect">
            <a:avLst/>
          </a:prstGeom>
        </p:spPr>
      </p:pic>
      <p:pic>
        <p:nvPicPr>
          <p:cNvPr id="49" name="Image 48"/>
          <p:cNvPicPr>
            <a:picLocks noChangeAspect="1"/>
          </p:cNvPicPr>
          <p:nvPr/>
        </p:nvPicPr>
        <p:blipFill>
          <a:blip r:embed="rId28"/>
          <a:stretch>
            <a:fillRect/>
          </a:stretch>
        </p:blipFill>
        <p:spPr>
          <a:xfrm>
            <a:off x="6625322" y="5274807"/>
            <a:ext cx="271661" cy="175448"/>
          </a:xfrm>
          <a:prstGeom prst="rect">
            <a:avLst/>
          </a:prstGeom>
        </p:spPr>
      </p:pic>
      <p:pic>
        <p:nvPicPr>
          <p:cNvPr id="50" name="Image 49"/>
          <p:cNvPicPr>
            <a:picLocks noChangeAspect="1"/>
          </p:cNvPicPr>
          <p:nvPr/>
        </p:nvPicPr>
        <p:blipFill>
          <a:blip r:embed="rId29"/>
          <a:stretch>
            <a:fillRect/>
          </a:stretch>
        </p:blipFill>
        <p:spPr>
          <a:xfrm>
            <a:off x="8287620" y="2212951"/>
            <a:ext cx="173623" cy="110926"/>
          </a:xfrm>
          <a:prstGeom prst="rect">
            <a:avLst/>
          </a:prstGeom>
        </p:spPr>
      </p:pic>
      <p:pic>
        <p:nvPicPr>
          <p:cNvPr id="42" name="Image 41"/>
          <p:cNvPicPr>
            <a:picLocks noChangeAspect="1"/>
          </p:cNvPicPr>
          <p:nvPr/>
        </p:nvPicPr>
        <p:blipFill>
          <a:blip r:embed="rId30"/>
          <a:stretch>
            <a:fillRect/>
          </a:stretch>
        </p:blipFill>
        <p:spPr>
          <a:xfrm>
            <a:off x="5457914" y="5278132"/>
            <a:ext cx="248872" cy="186654"/>
          </a:xfrm>
          <a:prstGeom prst="rect">
            <a:avLst/>
          </a:prstGeom>
        </p:spPr>
      </p:pic>
      <p:pic>
        <p:nvPicPr>
          <p:cNvPr id="52" name="Image 51"/>
          <p:cNvPicPr>
            <a:picLocks noChangeAspect="1"/>
          </p:cNvPicPr>
          <p:nvPr/>
        </p:nvPicPr>
        <p:blipFill>
          <a:blip r:embed="rId31"/>
          <a:stretch>
            <a:fillRect/>
          </a:stretch>
        </p:blipFill>
        <p:spPr>
          <a:xfrm>
            <a:off x="6985740" y="5259622"/>
            <a:ext cx="261710" cy="197618"/>
          </a:xfrm>
          <a:prstGeom prst="rect">
            <a:avLst/>
          </a:prstGeom>
        </p:spPr>
      </p:pic>
      <p:pic>
        <p:nvPicPr>
          <p:cNvPr id="51" name="Image 50"/>
          <p:cNvPicPr>
            <a:picLocks noChangeAspect="1"/>
          </p:cNvPicPr>
          <p:nvPr/>
        </p:nvPicPr>
        <p:blipFill>
          <a:blip r:embed="rId32"/>
          <a:stretch>
            <a:fillRect/>
          </a:stretch>
        </p:blipFill>
        <p:spPr>
          <a:xfrm>
            <a:off x="5185140" y="5270668"/>
            <a:ext cx="218567" cy="218567"/>
          </a:xfrm>
          <a:prstGeom prst="rect">
            <a:avLst/>
          </a:prstGeom>
        </p:spPr>
      </p:pic>
      <p:sp>
        <p:nvSpPr>
          <p:cNvPr id="53" name="Rectangle 52"/>
          <p:cNvSpPr/>
          <p:nvPr/>
        </p:nvSpPr>
        <p:spPr>
          <a:xfrm>
            <a:off x="2993824" y="6349484"/>
            <a:ext cx="1847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defRPr/>
            </a:pPr>
            <a:endParaRPr lang="fr-FR" b="1" i="1" dirty="0">
              <a:solidFill>
                <a:srgbClr val="C00000"/>
              </a:solidFill>
            </a:endParaRPr>
          </a:p>
        </p:txBody>
      </p:sp>
      <p:pic>
        <p:nvPicPr>
          <p:cNvPr id="54" name="Image 53"/>
          <p:cNvPicPr>
            <a:picLocks noChangeAspect="1"/>
          </p:cNvPicPr>
          <p:nvPr/>
        </p:nvPicPr>
        <p:blipFill>
          <a:blip r:embed="rId33"/>
          <a:stretch>
            <a:fillRect/>
          </a:stretch>
        </p:blipFill>
        <p:spPr>
          <a:xfrm>
            <a:off x="4055816" y="5278397"/>
            <a:ext cx="286537" cy="323116"/>
          </a:xfrm>
          <a:prstGeom prst="rect">
            <a:avLst/>
          </a:prstGeom>
        </p:spPr>
      </p:pic>
      <p:pic>
        <p:nvPicPr>
          <p:cNvPr id="55" name="Image 54"/>
          <p:cNvPicPr>
            <a:picLocks noChangeAspect="1"/>
          </p:cNvPicPr>
          <p:nvPr/>
        </p:nvPicPr>
        <p:blipFill>
          <a:blip r:embed="rId33"/>
          <a:stretch>
            <a:fillRect/>
          </a:stretch>
        </p:blipFill>
        <p:spPr>
          <a:xfrm>
            <a:off x="4217211" y="331113"/>
            <a:ext cx="286537" cy="276027"/>
          </a:xfrm>
          <a:prstGeom prst="rect">
            <a:avLst/>
          </a:prstGeom>
        </p:spPr>
      </p:pic>
      <p:pic>
        <p:nvPicPr>
          <p:cNvPr id="56" name="Image 55"/>
          <p:cNvPicPr>
            <a:picLocks noChangeAspect="1"/>
          </p:cNvPicPr>
          <p:nvPr/>
        </p:nvPicPr>
        <p:blipFill>
          <a:blip r:embed="rId33"/>
          <a:stretch>
            <a:fillRect/>
          </a:stretch>
        </p:blipFill>
        <p:spPr>
          <a:xfrm>
            <a:off x="4049345" y="5256746"/>
            <a:ext cx="286537" cy="323116"/>
          </a:xfrm>
          <a:prstGeom prst="rect">
            <a:avLst/>
          </a:prstGeom>
        </p:spPr>
      </p:pic>
      <p:sp>
        <p:nvSpPr>
          <p:cNvPr id="57" name="Rectangle 56"/>
          <p:cNvSpPr/>
          <p:nvPr/>
        </p:nvSpPr>
        <p:spPr>
          <a:xfrm>
            <a:off x="5927524" y="3244334"/>
            <a:ext cx="1847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defRPr/>
            </a:pPr>
            <a:endParaRPr lang="fr-FR" dirty="0">
              <a:solidFill>
                <a:srgbClr val="009900"/>
              </a:solidFill>
            </a:endParaRPr>
          </a:p>
        </p:txBody>
      </p:sp>
      <p:pic>
        <p:nvPicPr>
          <p:cNvPr id="58" name="Image 57"/>
          <p:cNvPicPr>
            <a:picLocks noChangeAspect="1"/>
          </p:cNvPicPr>
          <p:nvPr/>
        </p:nvPicPr>
        <p:blipFill>
          <a:blip r:embed="rId33"/>
          <a:stretch>
            <a:fillRect/>
          </a:stretch>
        </p:blipFill>
        <p:spPr>
          <a:xfrm>
            <a:off x="4026823" y="5273152"/>
            <a:ext cx="286537" cy="323116"/>
          </a:xfrm>
          <a:prstGeom prst="rect">
            <a:avLst/>
          </a:prstGeom>
        </p:spPr>
      </p:pic>
      <p:pic>
        <p:nvPicPr>
          <p:cNvPr id="59" name="Image 58"/>
          <p:cNvPicPr>
            <a:picLocks noChangeAspect="1"/>
          </p:cNvPicPr>
          <p:nvPr/>
        </p:nvPicPr>
        <p:blipFill>
          <a:blip r:embed="rId34"/>
          <a:stretch>
            <a:fillRect/>
          </a:stretch>
        </p:blipFill>
        <p:spPr>
          <a:xfrm>
            <a:off x="7014460" y="5249926"/>
            <a:ext cx="262151" cy="201185"/>
          </a:xfrm>
          <a:prstGeom prst="rect">
            <a:avLst/>
          </a:prstGeom>
        </p:spPr>
      </p:pic>
      <p:pic>
        <p:nvPicPr>
          <p:cNvPr id="60" name="Image 59"/>
          <p:cNvPicPr>
            <a:picLocks noChangeAspect="1"/>
          </p:cNvPicPr>
          <p:nvPr/>
        </p:nvPicPr>
        <p:blipFill>
          <a:blip r:embed="rId33"/>
          <a:stretch>
            <a:fillRect/>
          </a:stretch>
        </p:blipFill>
        <p:spPr>
          <a:xfrm>
            <a:off x="4036220" y="5324212"/>
            <a:ext cx="286537" cy="276027"/>
          </a:xfrm>
          <a:prstGeom prst="rect">
            <a:avLst/>
          </a:prstGeom>
        </p:spPr>
      </p:pic>
      <p:pic>
        <p:nvPicPr>
          <p:cNvPr id="61" name="Image 60"/>
          <p:cNvPicPr>
            <a:picLocks noChangeAspect="1"/>
          </p:cNvPicPr>
          <p:nvPr/>
        </p:nvPicPr>
        <p:blipFill>
          <a:blip r:embed="rId35"/>
          <a:stretch>
            <a:fillRect/>
          </a:stretch>
        </p:blipFill>
        <p:spPr>
          <a:xfrm>
            <a:off x="4026823" y="5321924"/>
            <a:ext cx="286537" cy="274344"/>
          </a:xfrm>
          <a:prstGeom prst="rect">
            <a:avLst/>
          </a:prstGeom>
        </p:spPr>
      </p:pic>
      <p:pic>
        <p:nvPicPr>
          <p:cNvPr id="62" name="Image 61">
            <a:extLst>
              <a:ext uri="{FF2B5EF4-FFF2-40B4-BE49-F238E27FC236}">
                <a16:creationId xmlns:a16="http://schemas.microsoft.com/office/drawing/2014/main" id="{14125EA7-1E0D-47EB-8885-D1A18E2CF9ED}"/>
              </a:ext>
            </a:extLst>
          </p:cNvPr>
          <p:cNvPicPr>
            <a:picLocks noChangeAspect="1"/>
          </p:cNvPicPr>
          <p:nvPr/>
        </p:nvPicPr>
        <p:blipFill>
          <a:blip r:embed="rId36"/>
          <a:stretch>
            <a:fillRect/>
          </a:stretch>
        </p:blipFill>
        <p:spPr>
          <a:xfrm>
            <a:off x="-13922" y="265618"/>
            <a:ext cx="914479" cy="512108"/>
          </a:xfrm>
          <a:prstGeom prst="rect">
            <a:avLst/>
          </a:prstGeom>
        </p:spPr>
      </p:pic>
      <p:pic>
        <p:nvPicPr>
          <p:cNvPr id="66" name="Image 65">
            <a:extLst>
              <a:ext uri="{FF2B5EF4-FFF2-40B4-BE49-F238E27FC236}">
                <a16:creationId xmlns:a16="http://schemas.microsoft.com/office/drawing/2014/main" id="{1F005810-88C6-4BB4-9E0D-EAB2D38257FD}"/>
              </a:ext>
            </a:extLst>
          </p:cNvPr>
          <p:cNvPicPr>
            <a:picLocks noChangeAspect="1"/>
          </p:cNvPicPr>
          <p:nvPr/>
        </p:nvPicPr>
        <p:blipFill>
          <a:blip r:embed="rId37"/>
          <a:stretch>
            <a:fillRect/>
          </a:stretch>
        </p:blipFill>
        <p:spPr>
          <a:xfrm>
            <a:off x="10264738" y="1572865"/>
            <a:ext cx="286537" cy="274344"/>
          </a:xfrm>
          <a:prstGeom prst="rect">
            <a:avLst/>
          </a:prstGeom>
        </p:spPr>
      </p:pic>
      <p:pic>
        <p:nvPicPr>
          <p:cNvPr id="67" name="Image 66">
            <a:extLst>
              <a:ext uri="{FF2B5EF4-FFF2-40B4-BE49-F238E27FC236}">
                <a16:creationId xmlns:a16="http://schemas.microsoft.com/office/drawing/2014/main" id="{AF62DEE9-1A96-494B-AE5F-04EF84F8DF43}"/>
              </a:ext>
            </a:extLst>
          </p:cNvPr>
          <p:cNvPicPr>
            <a:picLocks noChangeAspect="1"/>
          </p:cNvPicPr>
          <p:nvPr/>
        </p:nvPicPr>
        <p:blipFill>
          <a:blip r:embed="rId37"/>
          <a:stretch>
            <a:fillRect/>
          </a:stretch>
        </p:blipFill>
        <p:spPr>
          <a:xfrm>
            <a:off x="3162867" y="2267421"/>
            <a:ext cx="286537" cy="274344"/>
          </a:xfrm>
          <a:prstGeom prst="rect">
            <a:avLst/>
          </a:prstGeom>
        </p:spPr>
      </p:pic>
      <p:pic>
        <p:nvPicPr>
          <p:cNvPr id="39" name="Image 38">
            <a:extLst>
              <a:ext uri="{FF2B5EF4-FFF2-40B4-BE49-F238E27FC236}">
                <a16:creationId xmlns:a16="http://schemas.microsoft.com/office/drawing/2014/main" id="{A91DB9DB-2DD4-4682-8DD4-F906F4E69A6A}"/>
              </a:ext>
            </a:extLst>
          </p:cNvPr>
          <p:cNvPicPr>
            <a:picLocks noChangeAspect="1"/>
          </p:cNvPicPr>
          <p:nvPr/>
        </p:nvPicPr>
        <p:blipFill>
          <a:blip r:embed="rId38"/>
          <a:stretch>
            <a:fillRect/>
          </a:stretch>
        </p:blipFill>
        <p:spPr>
          <a:xfrm>
            <a:off x="1580285" y="5572893"/>
            <a:ext cx="9266723" cy="274344"/>
          </a:xfrm>
          <a:prstGeom prst="rect">
            <a:avLst/>
          </a:prstGeom>
        </p:spPr>
      </p:pic>
      <p:pic>
        <p:nvPicPr>
          <p:cNvPr id="63" name="Image 62">
            <a:extLst>
              <a:ext uri="{FF2B5EF4-FFF2-40B4-BE49-F238E27FC236}">
                <a16:creationId xmlns:a16="http://schemas.microsoft.com/office/drawing/2014/main" id="{A726A8BE-DC49-43C0-BA03-E3E65B5F2155}"/>
              </a:ext>
            </a:extLst>
          </p:cNvPr>
          <p:cNvPicPr>
            <a:picLocks noChangeAspect="1"/>
          </p:cNvPicPr>
          <p:nvPr/>
        </p:nvPicPr>
        <p:blipFill>
          <a:blip r:embed="rId39"/>
          <a:stretch>
            <a:fillRect/>
          </a:stretch>
        </p:blipFill>
        <p:spPr>
          <a:xfrm>
            <a:off x="3474290" y="5859188"/>
            <a:ext cx="6529382" cy="713294"/>
          </a:xfrm>
          <a:prstGeom prst="rect">
            <a:avLst/>
          </a:prstGeom>
        </p:spPr>
      </p:pic>
      <p:pic>
        <p:nvPicPr>
          <p:cNvPr id="65" name="Image 64">
            <a:extLst>
              <a:ext uri="{FF2B5EF4-FFF2-40B4-BE49-F238E27FC236}">
                <a16:creationId xmlns:a16="http://schemas.microsoft.com/office/drawing/2014/main" id="{082B9949-A38C-4CEB-9FF3-8E6B518E6DDC}"/>
              </a:ext>
            </a:extLst>
          </p:cNvPr>
          <p:cNvPicPr>
            <a:picLocks noChangeAspect="1"/>
          </p:cNvPicPr>
          <p:nvPr/>
        </p:nvPicPr>
        <p:blipFill>
          <a:blip r:embed="rId40"/>
          <a:stretch>
            <a:fillRect/>
          </a:stretch>
        </p:blipFill>
        <p:spPr>
          <a:xfrm>
            <a:off x="2708484" y="5806307"/>
            <a:ext cx="1066892" cy="682811"/>
          </a:xfrm>
          <a:prstGeom prst="rect">
            <a:avLst/>
          </a:prstGeom>
        </p:spPr>
      </p:pic>
      <p:pic>
        <p:nvPicPr>
          <p:cNvPr id="68" name="Image 67">
            <a:extLst>
              <a:ext uri="{FF2B5EF4-FFF2-40B4-BE49-F238E27FC236}">
                <a16:creationId xmlns:a16="http://schemas.microsoft.com/office/drawing/2014/main" id="{F5984EB4-7BD9-4DDC-B197-6DF969ECEFCE}"/>
              </a:ext>
            </a:extLst>
          </p:cNvPr>
          <p:cNvPicPr>
            <a:picLocks noChangeAspect="1"/>
          </p:cNvPicPr>
          <p:nvPr/>
        </p:nvPicPr>
        <p:blipFill>
          <a:blip r:embed="rId41"/>
          <a:stretch>
            <a:fillRect/>
          </a:stretch>
        </p:blipFill>
        <p:spPr>
          <a:xfrm>
            <a:off x="1083324" y="2097372"/>
            <a:ext cx="1079086" cy="377985"/>
          </a:xfrm>
          <a:prstGeom prst="rect">
            <a:avLst/>
          </a:prstGeom>
        </p:spPr>
      </p:pic>
      <p:pic>
        <p:nvPicPr>
          <p:cNvPr id="70" name="Image 69">
            <a:extLst>
              <a:ext uri="{FF2B5EF4-FFF2-40B4-BE49-F238E27FC236}">
                <a16:creationId xmlns:a16="http://schemas.microsoft.com/office/drawing/2014/main" id="{698B6544-5607-43B2-B045-0124ACDE1C21}"/>
              </a:ext>
            </a:extLst>
          </p:cNvPr>
          <p:cNvPicPr>
            <a:picLocks noChangeAspect="1"/>
          </p:cNvPicPr>
          <p:nvPr/>
        </p:nvPicPr>
        <p:blipFill>
          <a:blip r:embed="rId42"/>
          <a:stretch>
            <a:fillRect/>
          </a:stretch>
        </p:blipFill>
        <p:spPr>
          <a:xfrm>
            <a:off x="8957783" y="885337"/>
            <a:ext cx="452656" cy="5173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1014200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32809</TotalTime>
  <Words>123</Words>
  <Application>Microsoft Office PowerPoint</Application>
  <PresentationFormat>Grand écran</PresentationFormat>
  <Paragraphs>42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Thème Office</vt:lpstr>
      <vt:lpstr> Restaurant  Scolaire Les Moulins 04.90.90.17.29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Restaurant  Scolaire Les Moulins 04.90.90.17.29</dc:title>
  <dc:creator>Cantine</dc:creator>
  <cp:lastModifiedBy>Cantine</cp:lastModifiedBy>
  <cp:revision>385</cp:revision>
  <cp:lastPrinted>2024-08-21T11:03:23Z</cp:lastPrinted>
  <dcterms:created xsi:type="dcterms:W3CDTF">2022-08-24T10:37:41Z</dcterms:created>
  <dcterms:modified xsi:type="dcterms:W3CDTF">2025-10-01T12:36:35Z</dcterms:modified>
</cp:coreProperties>
</file>