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8" r:id="rId1"/>
  </p:sldMasterIdLst>
  <p:sldIdLst>
    <p:sldId id="256" r:id="rId2"/>
  </p:sldIdLst>
  <p:sldSz cx="12192000" cy="6858000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00"/>
    <a:srgbClr val="FF6600"/>
    <a:srgbClr val="FFFF99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883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4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8AA5774-660B-40DE-85AF-D31AD24312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1FC6B0B-295E-46EF-AE6C-1AC48134A9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47FB8B6-DBC4-48DC-AEFF-7E9D502DB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5AA83-530E-4F36-BE88-74AFEC574147}" type="datetimeFigureOut">
              <a:rPr lang="fr-FR" smtClean="0"/>
              <a:t>10/08/2026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B12DCDC-3B4B-41BE-9381-E66AE8493C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85C5F3E-2D4F-411D-9CC2-CD3D593650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938DC-E6F4-4580-873E-D142E58EC57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062845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8E5DFFF-F287-44E0-AC04-89617B8308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6D745C-BCFB-42BA-AF3A-432BDAAF88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2578145-5D49-49BC-81C7-4824068687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5AA83-530E-4F36-BE88-74AFEC574147}" type="datetimeFigureOut">
              <a:rPr lang="fr-FR" smtClean="0"/>
              <a:t>10/08/2026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425A0AA-BF89-40EB-8390-DCD95A7C72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4F17A64-931E-4C0A-AE98-6F7A14826B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938DC-E6F4-4580-873E-D142E58EC57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01752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C47C8140-1D38-46F3-88D3-64B8802E369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0CA9582F-BD0A-481F-9E92-3178D8A22A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0332878-C95B-4A0C-861C-9DA7F8EE26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5AA83-530E-4F36-BE88-74AFEC574147}" type="datetimeFigureOut">
              <a:rPr lang="fr-FR" smtClean="0"/>
              <a:t>10/08/2026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541B6A5-ABEB-4F4D-BE74-55BE3530DA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4E5DCB7-473F-4B56-9AE8-EC35464EB5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938DC-E6F4-4580-873E-D142E58EC57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01623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AB989D8-D046-46C4-8F58-12BADBF68D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4022B1D-EB95-4C6D-8525-A22C58B68C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66222DC-5699-4639-9C35-1E87051E23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5AA83-530E-4F36-BE88-74AFEC574147}" type="datetimeFigureOut">
              <a:rPr lang="fr-FR" smtClean="0"/>
              <a:t>10/08/2026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A03E10-EA5D-411F-A372-81EA70147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5629C07-4C84-48EA-A655-9DEAC4D004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938DC-E6F4-4580-873E-D142E58EC57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089064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35D859-96A0-4200-BE6F-CCBB824553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05258DF-269E-4B9D-AC90-056748F2AC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96BE0CB-7EE8-49D2-9E29-A340AE9342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5AA83-530E-4F36-BE88-74AFEC574147}" type="datetimeFigureOut">
              <a:rPr lang="fr-FR" smtClean="0"/>
              <a:t>10/08/2026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313F9A-A0F1-488D-B58E-2EDE32687F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72A691E-E413-4285-AD4B-339C0F2C96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938DC-E6F4-4580-873E-D142E58EC57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834365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794CB3A-0316-40F3-B3B5-BE6C214416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A4BED7F-745B-49BB-814F-DB4FADF0483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0A9938C-AABF-49D9-B57B-AC9B64EA57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E77B73A-09DB-45CF-91C0-13AB11B046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5AA83-530E-4F36-BE88-74AFEC574147}" type="datetimeFigureOut">
              <a:rPr lang="fr-FR" smtClean="0"/>
              <a:t>10/08/2026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B938ACA-57D9-41F2-96A9-F1DF84487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9C997EB-925B-429F-8437-7C2EAF9953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938DC-E6F4-4580-873E-D142E58EC57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4128238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A4AE146-DA61-45C1-91B7-528EAE3073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3C4D87A-B631-4CBE-A7F4-F7BCA4707E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E1E6A00-1959-4499-A87C-B6DA609B09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A07322F4-08E0-4815-8A02-F10CE67D5FD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969F0714-D001-49E8-BA31-78B4DF71CEF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0B1AC3D-8B03-4415-A48F-C260782843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5AA83-530E-4F36-BE88-74AFEC574147}" type="datetimeFigureOut">
              <a:rPr lang="fr-FR" smtClean="0"/>
              <a:t>10/08/2026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B75D6386-F514-4D65-8272-909136D562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680C2AA1-1669-4759-B7B3-7B56D1989D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938DC-E6F4-4580-873E-D142E58EC57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475139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B12FCEE-8C76-46F9-A44A-76789B8882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E560A53-AFF0-487A-B8B5-45FAE036DC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5AA83-530E-4F36-BE88-74AFEC574147}" type="datetimeFigureOut">
              <a:rPr lang="fr-FR" smtClean="0"/>
              <a:t>10/08/2026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C7929B10-253F-4E76-9F9A-494F9A43F9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EA60949D-75B7-4B60-BCCA-86AA032271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938DC-E6F4-4580-873E-D142E58EC57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40474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45CDD653-0910-4976-870C-B373FF0226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5AA83-530E-4F36-BE88-74AFEC574147}" type="datetimeFigureOut">
              <a:rPr lang="fr-FR" smtClean="0"/>
              <a:t>10/08/2026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77F9189E-4588-480A-B9C9-44D411DA44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F7D1CC-1631-45DF-8288-C83B06D30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938DC-E6F4-4580-873E-D142E58EC57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4160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1F6CCB-6682-4A2C-85A4-0DA5415283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C49B276-B879-418C-A7B9-44814119B9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703B1FE-B418-4F58-8D5C-8055BFDBD7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155DC9C-EEB2-497B-A1B0-F02FF1DACB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5AA83-530E-4F36-BE88-74AFEC574147}" type="datetimeFigureOut">
              <a:rPr lang="fr-FR" smtClean="0"/>
              <a:t>10/08/2026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BB008EC-7B7E-4C2E-A144-12352C0BED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CE3A8F-9C4B-4111-ACD9-902464D3F2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938DC-E6F4-4580-873E-D142E58EC57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450562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827B0C-58A5-45F5-8A82-1623E0E35A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E750FF3-5CF3-4535-AB56-E509EF3F43B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43437CB-6540-40DA-8FDC-E37C8815FC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0A35F0F-D5F2-44B4-9A4C-BAC5652BC3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5AA83-530E-4F36-BE88-74AFEC574147}" type="datetimeFigureOut">
              <a:rPr lang="fr-FR" smtClean="0"/>
              <a:t>10/08/2026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E08BB40-3E65-4318-BAB1-7991214259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1DFAD9A-0929-4F86-AD39-F7AA4F9708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938DC-E6F4-4580-873E-D142E58EC57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3084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00F49491-F845-4389-B6CC-028AD85068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38184E6-8590-435E-A22C-5D55646F44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2D584FB-DDB9-49DE-812B-5772CCC98B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C5AA83-530E-4F36-BE88-74AFEC574147}" type="datetimeFigureOut">
              <a:rPr lang="fr-FR" smtClean="0"/>
              <a:t>10/08/2026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81D2E82-56D0-44EE-9B4E-FDB5A1AA94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12418D8-316C-4116-8BE0-335003CB75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8938DC-E6F4-4580-873E-D142E58EC57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449182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9" r:id="rId1"/>
    <p:sldLayoutId id="2147483860" r:id="rId2"/>
    <p:sldLayoutId id="2147483861" r:id="rId3"/>
    <p:sldLayoutId id="2147483862" r:id="rId4"/>
    <p:sldLayoutId id="2147483863" r:id="rId5"/>
    <p:sldLayoutId id="2147483864" r:id="rId6"/>
    <p:sldLayoutId id="2147483865" r:id="rId7"/>
    <p:sldLayoutId id="2147483866" r:id="rId8"/>
    <p:sldLayoutId id="2147483867" r:id="rId9"/>
    <p:sldLayoutId id="2147483868" r:id="rId10"/>
    <p:sldLayoutId id="214748386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jpeg"/><Relationship Id="rId18" Type="http://schemas.openxmlformats.org/officeDocument/2006/relationships/image" Target="../media/image17.jpeg"/><Relationship Id="rId26" Type="http://schemas.openxmlformats.org/officeDocument/2006/relationships/image" Target="../media/image25.png"/><Relationship Id="rId39" Type="http://schemas.openxmlformats.org/officeDocument/2006/relationships/hyperlink" Target="https://pixabay.com/id/senyum-smiley-mengedipkan-oke-2352472/" TargetMode="External"/><Relationship Id="rId21" Type="http://schemas.openxmlformats.org/officeDocument/2006/relationships/image" Target="../media/image20.jpeg"/><Relationship Id="rId34" Type="http://schemas.openxmlformats.org/officeDocument/2006/relationships/image" Target="../media/image33.png"/><Relationship Id="rId42" Type="http://schemas.openxmlformats.org/officeDocument/2006/relationships/image" Target="../media/image40.png"/><Relationship Id="rId7" Type="http://schemas.openxmlformats.org/officeDocument/2006/relationships/image" Target="../media/image6.jpeg"/><Relationship Id="rId2" Type="http://schemas.openxmlformats.org/officeDocument/2006/relationships/image" Target="../media/image1.jpg"/><Relationship Id="rId16" Type="http://schemas.openxmlformats.org/officeDocument/2006/relationships/image" Target="../media/image15.jpeg"/><Relationship Id="rId20" Type="http://schemas.openxmlformats.org/officeDocument/2006/relationships/image" Target="../media/image19.jpeg"/><Relationship Id="rId29" Type="http://schemas.openxmlformats.org/officeDocument/2006/relationships/image" Target="../media/image28.png"/><Relationship Id="rId41" Type="http://schemas.openxmlformats.org/officeDocument/2006/relationships/image" Target="../media/image39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jpeg"/><Relationship Id="rId24" Type="http://schemas.openxmlformats.org/officeDocument/2006/relationships/image" Target="../media/image23.png"/><Relationship Id="rId32" Type="http://schemas.openxmlformats.org/officeDocument/2006/relationships/image" Target="../media/image31.png"/><Relationship Id="rId37" Type="http://schemas.openxmlformats.org/officeDocument/2006/relationships/image" Target="../media/image36.png"/><Relationship Id="rId40" Type="http://schemas.openxmlformats.org/officeDocument/2006/relationships/image" Target="../media/image38.png"/><Relationship Id="rId5" Type="http://schemas.openxmlformats.org/officeDocument/2006/relationships/image" Target="../media/image4.png"/><Relationship Id="rId15" Type="http://schemas.openxmlformats.org/officeDocument/2006/relationships/image" Target="../media/image14.jpeg"/><Relationship Id="rId23" Type="http://schemas.openxmlformats.org/officeDocument/2006/relationships/image" Target="../media/image22.png"/><Relationship Id="rId28" Type="http://schemas.openxmlformats.org/officeDocument/2006/relationships/image" Target="../media/image27.png"/><Relationship Id="rId36" Type="http://schemas.openxmlformats.org/officeDocument/2006/relationships/image" Target="../media/image35.png"/><Relationship Id="rId10" Type="http://schemas.openxmlformats.org/officeDocument/2006/relationships/image" Target="../media/image9.png"/><Relationship Id="rId19" Type="http://schemas.openxmlformats.org/officeDocument/2006/relationships/image" Target="../media/image18.jpeg"/><Relationship Id="rId31" Type="http://schemas.openxmlformats.org/officeDocument/2006/relationships/image" Target="../media/image30.png"/><Relationship Id="rId4" Type="http://schemas.openxmlformats.org/officeDocument/2006/relationships/image" Target="../media/image3.jpeg"/><Relationship Id="rId9" Type="http://schemas.openxmlformats.org/officeDocument/2006/relationships/image" Target="../media/image8.jpeg"/><Relationship Id="rId14" Type="http://schemas.openxmlformats.org/officeDocument/2006/relationships/image" Target="../media/image13.jpeg"/><Relationship Id="rId22" Type="http://schemas.openxmlformats.org/officeDocument/2006/relationships/image" Target="../media/image21.jpeg"/><Relationship Id="rId27" Type="http://schemas.openxmlformats.org/officeDocument/2006/relationships/image" Target="../media/image26.png"/><Relationship Id="rId30" Type="http://schemas.openxmlformats.org/officeDocument/2006/relationships/image" Target="../media/image29.png"/><Relationship Id="rId35" Type="http://schemas.openxmlformats.org/officeDocument/2006/relationships/image" Target="../media/image34.png"/><Relationship Id="rId8" Type="http://schemas.openxmlformats.org/officeDocument/2006/relationships/image" Target="../media/image7.jpeg"/><Relationship Id="rId3" Type="http://schemas.openxmlformats.org/officeDocument/2006/relationships/image" Target="../media/image2.jpg"/><Relationship Id="rId12" Type="http://schemas.openxmlformats.org/officeDocument/2006/relationships/image" Target="../media/image11.jpeg"/><Relationship Id="rId17" Type="http://schemas.openxmlformats.org/officeDocument/2006/relationships/image" Target="../media/image16.jpeg"/><Relationship Id="rId25" Type="http://schemas.openxmlformats.org/officeDocument/2006/relationships/image" Target="../media/image24.png"/><Relationship Id="rId33" Type="http://schemas.openxmlformats.org/officeDocument/2006/relationships/image" Target="../media/image32.png"/><Relationship Id="rId38" Type="http://schemas.openxmlformats.org/officeDocument/2006/relationships/image" Target="../media/image3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050941" y="80990"/>
            <a:ext cx="4524489" cy="603094"/>
          </a:xfrm>
        </p:spPr>
        <p:txBody>
          <a:bodyPr>
            <a:normAutofit fontScale="90000"/>
          </a:bodyPr>
          <a:lstStyle/>
          <a:p>
            <a:pPr algn="r"/>
            <a:br>
              <a:rPr lang="fr-FR" dirty="0"/>
            </a:br>
            <a:r>
              <a:rPr lang="fr-FR" sz="2200" b="1" i="1" dirty="0"/>
              <a:t>Restaurant</a:t>
            </a:r>
            <a:r>
              <a:rPr lang="fr-FR" sz="2200" dirty="0"/>
              <a:t>  </a:t>
            </a:r>
            <a:r>
              <a:rPr lang="fr-FR" sz="2200" b="1" dirty="0"/>
              <a:t>Scolaire Les Moulins </a:t>
            </a:r>
            <a:r>
              <a:rPr lang="fr-FR" sz="1300" dirty="0"/>
              <a:t>04.90.90.17.29</a:t>
            </a:r>
            <a:br>
              <a:rPr lang="fr-FR" sz="1300" dirty="0"/>
            </a:br>
            <a:endParaRPr lang="fr-FR" sz="1600" b="1" dirty="0">
              <a:solidFill>
                <a:schemeClr val="accent5"/>
              </a:solidFill>
            </a:endParaRPr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005630"/>
              </p:ext>
            </p:extLst>
          </p:nvPr>
        </p:nvGraphicFramePr>
        <p:xfrm>
          <a:off x="218114" y="1132514"/>
          <a:ext cx="11445503" cy="44366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932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278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721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2917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230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67745">
                <a:tc>
                  <a:txBody>
                    <a:bodyPr/>
                    <a:lstStyle/>
                    <a:p>
                      <a:pPr algn="ctr"/>
                      <a:r>
                        <a:rPr lang="fr-FR" sz="2000" dirty="0">
                          <a:solidFill>
                            <a:schemeClr val="tx1"/>
                          </a:solidFill>
                        </a:rPr>
                        <a:t>lundi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>
                          <a:solidFill>
                            <a:schemeClr val="tx1"/>
                          </a:solidFill>
                        </a:rPr>
                        <a:t>Mardi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>
                          <a:solidFill>
                            <a:schemeClr val="tx1"/>
                          </a:solidFill>
                        </a:rPr>
                        <a:t>Mercredi</a:t>
                      </a:r>
                    </a:p>
                    <a:p>
                      <a:pPr algn="ctr"/>
                      <a:r>
                        <a:rPr lang="fr-FR" sz="1200" i="1" dirty="0">
                          <a:solidFill>
                            <a:srgbClr val="FF6600"/>
                          </a:solidFill>
                        </a:rPr>
                        <a:t>Centre de loisirs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>
                          <a:solidFill>
                            <a:schemeClr val="tx1"/>
                          </a:solidFill>
                        </a:rPr>
                        <a:t>Jeudi 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>
                          <a:solidFill>
                            <a:schemeClr val="tx1"/>
                          </a:solidFill>
                        </a:rPr>
                        <a:t>Vendredi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7845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i="1" dirty="0">
                        <a:solidFill>
                          <a:schemeClr val="tx1"/>
                        </a:solidFill>
                        <a:latin typeface="+mn-lt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i="1" dirty="0">
                        <a:solidFill>
                          <a:schemeClr val="tx1"/>
                        </a:solidFill>
                        <a:latin typeface="+mn-lt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1" dirty="0">
                          <a:solidFill>
                            <a:srgbClr val="009900"/>
                          </a:solidFill>
                          <a:latin typeface="+mn-lt"/>
                          <a:cs typeface="Calibri" panose="020F0502020204030204" pitchFamily="34" charset="0"/>
                        </a:rPr>
                        <a:t>Œuf dur </a:t>
                      </a:r>
                      <a:r>
                        <a:rPr lang="fr-FR" sz="1400" b="1" i="1" dirty="0">
                          <a:solidFill>
                            <a:schemeClr val="tx1"/>
                          </a:solidFill>
                          <a:latin typeface="+mn-lt"/>
                          <a:cs typeface="Calibri" panose="020F0502020204030204" pitchFamily="34" charset="0"/>
                        </a:rPr>
                        <a:t>mayonnaise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i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>
                          <a:solidFill>
                            <a:schemeClr val="tx1"/>
                          </a:solidFill>
                          <a:latin typeface="+mn-lt"/>
                        </a:rPr>
                        <a:t>Salade mixte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i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dirty="0">
                          <a:solidFill>
                            <a:srgbClr val="009900"/>
                          </a:solidFill>
                          <a:latin typeface="+mn-lt"/>
                        </a:rPr>
                        <a:t>Crémeux de courgettes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i="0" dirty="0">
                        <a:solidFill>
                          <a:srgbClr val="009900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i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dirty="0">
                          <a:solidFill>
                            <a:srgbClr val="009900"/>
                          </a:solidFill>
                          <a:latin typeface="+mn-lt"/>
                        </a:rPr>
                        <a:t> Salade verte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9623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i="0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i="0" dirty="0">
                        <a:solidFill>
                          <a:srgbClr val="009900"/>
                        </a:solidFill>
                        <a:latin typeface="+mn-lt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dirty="0">
                          <a:solidFill>
                            <a:srgbClr val="009900"/>
                          </a:solidFill>
                          <a:latin typeface="+mn-lt"/>
                        </a:rPr>
                        <a:t>Pate à la bolognaise</a:t>
                      </a:r>
                      <a:endParaRPr lang="fr-FR" sz="1400" b="1" i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/>
                      <a:endParaRPr lang="fr-FR" sz="14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sz="14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/>
                      <a:r>
                        <a:rPr lang="fr-FR" sz="1400" b="1" dirty="0">
                          <a:solidFill>
                            <a:schemeClr val="tx1"/>
                          </a:solidFill>
                          <a:latin typeface="+mn-lt"/>
                        </a:rPr>
                        <a:t>Filet de poulet</a:t>
                      </a:r>
                    </a:p>
                    <a:p>
                      <a:pPr algn="l"/>
                      <a:r>
                        <a:rPr lang="fr-FR" sz="1400" b="1" dirty="0">
                          <a:solidFill>
                            <a:schemeClr val="tx1"/>
                          </a:solidFill>
                          <a:latin typeface="+mn-lt"/>
                        </a:rPr>
                        <a:t>Pdt sautée</a:t>
                      </a:r>
                    </a:p>
                    <a:p>
                      <a:pPr algn="l"/>
                      <a:endParaRPr lang="fr-FR" sz="14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i="0" dirty="0">
                        <a:solidFill>
                          <a:srgbClr val="009900"/>
                        </a:solidFill>
                        <a:latin typeface="+mn-lt"/>
                      </a:endParaRPr>
                    </a:p>
                    <a:p>
                      <a:pPr algn="l"/>
                      <a:r>
                        <a:rPr lang="fr-FR" sz="1400" b="1" dirty="0">
                          <a:solidFill>
                            <a:schemeClr val="tx1"/>
                          </a:solidFill>
                          <a:latin typeface="+mn-lt"/>
                        </a:rPr>
                        <a:t>Poisson au citron</a:t>
                      </a:r>
                    </a:p>
                    <a:p>
                      <a:pPr algn="l"/>
                      <a:r>
                        <a:rPr lang="fr-FR" sz="1400" b="1" baseline="0" dirty="0">
                          <a:solidFill>
                            <a:srgbClr val="FF6600"/>
                          </a:solidFill>
                          <a:latin typeface="+mn-lt"/>
                        </a:rPr>
                        <a:t>Riz</a:t>
                      </a:r>
                      <a:r>
                        <a:rPr lang="fr-FR" sz="1400" b="1" baseline="0" dirty="0">
                          <a:solidFill>
                            <a:schemeClr val="tx1"/>
                          </a:solidFill>
                          <a:latin typeface="+mn-lt"/>
                        </a:rPr>
                        <a:t> créole</a:t>
                      </a:r>
                    </a:p>
                    <a:p>
                      <a:pPr algn="l"/>
                      <a:endParaRPr lang="fr-FR" sz="1400" b="1" i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i="0" dirty="0">
                        <a:solidFill>
                          <a:srgbClr val="0070C0"/>
                        </a:solidFill>
                        <a:latin typeface="+mn-lt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dirty="0">
                          <a:solidFill>
                            <a:schemeClr val="tx1"/>
                          </a:solidFill>
                          <a:latin typeface="+mn-lt"/>
                        </a:rPr>
                        <a:t>Mijoté de veau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dirty="0">
                          <a:solidFill>
                            <a:srgbClr val="009900"/>
                          </a:solidFill>
                          <a:latin typeface="+mn-lt"/>
                        </a:rPr>
                        <a:t>Ratatouille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i="0" dirty="0">
                        <a:solidFill>
                          <a:srgbClr val="0070C0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5431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solidFill>
                          <a:srgbClr val="009900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latin typeface="+mn-lt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>
                          <a:latin typeface="+mn-lt"/>
                        </a:rPr>
                        <a:t>fromage</a:t>
                      </a:r>
                    </a:p>
                    <a:p>
                      <a:pPr algn="l"/>
                      <a:endParaRPr lang="fr-FR" sz="1400" b="1" dirty="0">
                        <a:latin typeface="+mn-lt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sz="1400" b="1" dirty="0">
                        <a:latin typeface="+mn-lt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i="0" dirty="0">
                        <a:solidFill>
                          <a:srgbClr val="009900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solidFill>
                          <a:srgbClr val="009900"/>
                        </a:solidFill>
                        <a:latin typeface="+mn-lt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i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6909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solidFill>
                          <a:srgbClr val="009900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>
                          <a:solidFill>
                            <a:schemeClr val="tx1"/>
                          </a:solidFill>
                          <a:latin typeface="+mn-lt"/>
                        </a:rPr>
                        <a:t>Fruit de saison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solidFill>
                          <a:srgbClr val="009900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sz="1400" b="1" dirty="0">
                        <a:latin typeface="+mn-lt"/>
                      </a:endParaRPr>
                    </a:p>
                    <a:p>
                      <a:pPr algn="l"/>
                      <a:r>
                        <a:rPr lang="fr-FR" sz="1400" b="1" dirty="0">
                          <a:latin typeface="+mn-lt"/>
                        </a:rPr>
                        <a:t>Dessert du mercredi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solidFill>
                          <a:srgbClr val="FF6600"/>
                        </a:solidFill>
                        <a:latin typeface="+mn-lt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>
                          <a:solidFill>
                            <a:srgbClr val="009900"/>
                          </a:solidFill>
                          <a:latin typeface="+mn-lt"/>
                        </a:rPr>
                        <a:t>Gâteaux aux Fruits de saison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>
                          <a:solidFill>
                            <a:srgbClr val="009900"/>
                          </a:solidFill>
                          <a:latin typeface="+mn-lt"/>
                        </a:rPr>
                        <a:t>(Farine, sucre bio,)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solidFill>
                          <a:srgbClr val="009900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solidFill>
                          <a:srgbClr val="009900"/>
                        </a:solidFill>
                        <a:latin typeface="+mn-lt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>
                          <a:solidFill>
                            <a:schemeClr val="tx1"/>
                          </a:solidFill>
                          <a:latin typeface="+mn-lt"/>
                        </a:rPr>
                        <a:t>Glace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5076" y="176352"/>
            <a:ext cx="2031163" cy="761389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257312" y="1048077"/>
            <a:ext cx="213360" cy="1307584"/>
          </a:xfrm>
          <a:prstGeom prst="rect">
            <a:avLst/>
          </a:prstGeom>
        </p:spPr>
      </p:pic>
      <p:pic>
        <p:nvPicPr>
          <p:cNvPr id="8" name="Picture 10" descr="Le label roug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007" y="5704002"/>
            <a:ext cx="239205" cy="157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4" descr="L&amp;#39;écolabel public « Pêche Durable » | Ministère de l&amp;#39;Agriculture et de  l&amp;#39;Alimentation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13" r="16742"/>
          <a:stretch/>
        </p:blipFill>
        <p:spPr bwMode="auto">
          <a:xfrm flipH="1">
            <a:off x="2281761" y="5716978"/>
            <a:ext cx="215089" cy="183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2" descr="Spécialité traditionnelle garantie (STG)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0006" y="5670473"/>
            <a:ext cx="259316" cy="259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IGP : que veut dire ce sigle et pourquoi le privilégier ?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78" r="17917"/>
          <a:stretch/>
        </p:blipFill>
        <p:spPr bwMode="auto">
          <a:xfrm>
            <a:off x="2569293" y="5657529"/>
            <a:ext cx="187947" cy="147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ZoneTexte 13"/>
          <p:cNvSpPr txBox="1"/>
          <p:nvPr/>
        </p:nvSpPr>
        <p:spPr>
          <a:xfrm>
            <a:off x="3890421" y="363530"/>
            <a:ext cx="58462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600" b="1" dirty="0">
                <a:solidFill>
                  <a:schemeClr val="accent5"/>
                </a:solidFill>
              </a:rPr>
              <a:t>menus du 01 au 04 septembre </a:t>
            </a:r>
            <a:r>
              <a:rPr lang="fr-FR" sz="2400" b="1" dirty="0">
                <a:solidFill>
                  <a:srgbClr val="FF0000"/>
                </a:solidFill>
              </a:rPr>
              <a:t>2026</a:t>
            </a:r>
            <a:endParaRPr lang="fr-FR" sz="2400" dirty="0">
              <a:solidFill>
                <a:srgbClr val="FF0000"/>
              </a:solidFill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239805" y="63100"/>
            <a:ext cx="4584214" cy="646331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1200" b="1" i="1" dirty="0">
                <a:solidFill>
                  <a:srgbClr val="0099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Les fruits et légumes de saison, la viande,  provenant des producteurs  BIO ou non BIO de Barbentane  ont comme logo la lettre</a:t>
            </a:r>
          </a:p>
          <a:p>
            <a:pPr algn="ctr"/>
            <a:r>
              <a:rPr lang="fr-FR" sz="1200" b="1" i="1" dirty="0">
                <a:solidFill>
                  <a:srgbClr val="C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Bonne rentrée  à tous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526FED77-4824-4369-B69F-65CDBD0BDB3D}"/>
              </a:ext>
            </a:extLst>
          </p:cNvPr>
          <p:cNvPicPr/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5428" y="5631123"/>
            <a:ext cx="211087" cy="2149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526FED77-4824-4369-B69F-65CDBD0BDB3D}"/>
              </a:ext>
            </a:extLst>
          </p:cNvPr>
          <p:cNvPicPr/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4619" y="1937527"/>
            <a:ext cx="265234" cy="1976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2" descr="Identifier vos produits biologiques | Ecocert France - Organisme de  contrôle et de certification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9807" y="5622615"/>
            <a:ext cx="144615" cy="201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Identifier vos produits biologiques | Ecocert France - Organisme de  contrôle et de certification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4431" y="1962876"/>
            <a:ext cx="144615" cy="201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Identifier vos produits biologiques | Ecocert France - Organisme de  contrôle et de certification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4022" y="5662151"/>
            <a:ext cx="144615" cy="201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Identifier vos produits biologiques | Ecocert France - Organisme de  contrôle et de certification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7563" y="4616944"/>
            <a:ext cx="144615" cy="201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Identifier vos produits biologiques | Ecocert France - Organisme de  contrôle et de certification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819" y="5639341"/>
            <a:ext cx="144615" cy="201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Identifier vos produits biologiques | Ecocert France - Organisme de  contrôle et de certification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8966" y="5630680"/>
            <a:ext cx="144615" cy="201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526FED77-4824-4369-B69F-65CDBD0BDB3D}"/>
              </a:ext>
            </a:extLst>
          </p:cNvPr>
          <p:cNvPicPr/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6744" y="5639341"/>
            <a:ext cx="242493" cy="203306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526FED77-4824-4369-B69F-65CDBD0BDB3D}"/>
              </a:ext>
            </a:extLst>
          </p:cNvPr>
          <p:cNvPicPr/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0200" y="5676636"/>
            <a:ext cx="235788" cy="132289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526FED77-4824-4369-B69F-65CDBD0BDB3D}"/>
              </a:ext>
            </a:extLst>
          </p:cNvPr>
          <p:cNvPicPr/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3339" y="5662026"/>
            <a:ext cx="262323" cy="19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Image 28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4462">
            <a:off x="230350" y="5732140"/>
            <a:ext cx="228554" cy="146192"/>
          </a:xfrm>
          <a:prstGeom prst="rect">
            <a:avLst/>
          </a:prstGeom>
        </p:spPr>
      </p:pic>
      <p:pic>
        <p:nvPicPr>
          <p:cNvPr id="30" name="Image 29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920" y="5719243"/>
            <a:ext cx="224750" cy="143759"/>
          </a:xfrm>
          <a:prstGeom prst="rect">
            <a:avLst/>
          </a:prstGeom>
        </p:spPr>
      </p:pic>
      <p:pic>
        <p:nvPicPr>
          <p:cNvPr id="31" name="Image 30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9374" y="2706973"/>
            <a:ext cx="204871" cy="131044"/>
          </a:xfrm>
          <a:prstGeom prst="rect">
            <a:avLst/>
          </a:prstGeom>
        </p:spPr>
      </p:pic>
      <p:pic>
        <p:nvPicPr>
          <p:cNvPr id="32" name="Image 31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307" y="5685254"/>
            <a:ext cx="262313" cy="167785"/>
          </a:xfrm>
          <a:prstGeom prst="rect">
            <a:avLst/>
          </a:prstGeom>
        </p:spPr>
      </p:pic>
      <p:pic>
        <p:nvPicPr>
          <p:cNvPr id="33" name="Image 32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9653" y="4562036"/>
            <a:ext cx="247503" cy="158312"/>
          </a:xfrm>
          <a:prstGeom prst="rect">
            <a:avLst/>
          </a:prstGeom>
        </p:spPr>
      </p:pic>
      <p:pic>
        <p:nvPicPr>
          <p:cNvPr id="34" name="Image 33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378276" y="2689206"/>
            <a:ext cx="280199" cy="179226"/>
          </a:xfrm>
          <a:prstGeom prst="rect">
            <a:avLst/>
          </a:prstGeom>
        </p:spPr>
      </p:pic>
      <p:pic>
        <p:nvPicPr>
          <p:cNvPr id="35" name="Image 34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085" y="5691386"/>
            <a:ext cx="253536" cy="167605"/>
          </a:xfrm>
          <a:prstGeom prst="rect">
            <a:avLst/>
          </a:prstGeom>
        </p:spPr>
      </p:pic>
      <p:pic>
        <p:nvPicPr>
          <p:cNvPr id="37" name="Image 36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4224" y="4862725"/>
            <a:ext cx="280415" cy="179364"/>
          </a:xfrm>
          <a:prstGeom prst="rect">
            <a:avLst/>
          </a:prstGeom>
        </p:spPr>
      </p:pic>
      <p:pic>
        <p:nvPicPr>
          <p:cNvPr id="38" name="Picture 10" descr="Le label rouge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690" y="5705291"/>
            <a:ext cx="193390" cy="127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Image 35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708260" y="2722371"/>
            <a:ext cx="202786" cy="134853"/>
          </a:xfrm>
          <a:prstGeom prst="rect">
            <a:avLst/>
          </a:prstGeom>
        </p:spPr>
      </p:pic>
      <p:pic>
        <p:nvPicPr>
          <p:cNvPr id="40" name="Image 39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297209" y="5884482"/>
            <a:ext cx="177270" cy="117885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0428570" y="2890391"/>
            <a:ext cx="144251" cy="201185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8112281" y="2917294"/>
            <a:ext cx="146317" cy="201185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8948660" y="1983727"/>
            <a:ext cx="146317" cy="201185"/>
          </a:xfrm>
          <a:prstGeom prst="rect">
            <a:avLst/>
          </a:prstGeom>
        </p:spPr>
      </p:pic>
      <p:pic>
        <p:nvPicPr>
          <p:cNvPr id="41" name="Image 40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092478" y="5704002"/>
            <a:ext cx="192259" cy="192259"/>
          </a:xfrm>
          <a:prstGeom prst="rect">
            <a:avLst/>
          </a:prstGeom>
        </p:spPr>
      </p:pic>
      <p:pic>
        <p:nvPicPr>
          <p:cNvPr id="43" name="Image 42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0710938" y="1938050"/>
            <a:ext cx="146317" cy="201185"/>
          </a:xfrm>
          <a:prstGeom prst="rect">
            <a:avLst/>
          </a:prstGeom>
        </p:spPr>
      </p:pic>
      <p:pic>
        <p:nvPicPr>
          <p:cNvPr id="44" name="Image 43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429418" y="5689332"/>
            <a:ext cx="109438" cy="150477"/>
          </a:xfrm>
          <a:prstGeom prst="rect">
            <a:avLst/>
          </a:prstGeom>
        </p:spPr>
      </p:pic>
      <p:pic>
        <p:nvPicPr>
          <p:cNvPr id="45" name="Image 44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1058610" y="5682357"/>
            <a:ext cx="188992" cy="188992"/>
          </a:xfrm>
          <a:prstGeom prst="rect">
            <a:avLst/>
          </a:prstGeom>
        </p:spPr>
      </p:pic>
      <p:pic>
        <p:nvPicPr>
          <p:cNvPr id="46" name="Image 45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1081757" y="5688489"/>
            <a:ext cx="188992" cy="188992"/>
          </a:xfrm>
          <a:prstGeom prst="rect">
            <a:avLst/>
          </a:prstGeom>
        </p:spPr>
      </p:pic>
      <p:pic>
        <p:nvPicPr>
          <p:cNvPr id="23" name="Image 22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4301380" y="2706973"/>
            <a:ext cx="140220" cy="201185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3583030" y="3799110"/>
            <a:ext cx="79751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FR" dirty="0"/>
          </a:p>
        </p:txBody>
      </p:sp>
      <p:pic>
        <p:nvPicPr>
          <p:cNvPr id="47" name="Image 46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301187" y="5728514"/>
            <a:ext cx="223667" cy="144452"/>
          </a:xfrm>
          <a:prstGeom prst="rect">
            <a:avLst/>
          </a:prstGeom>
        </p:spPr>
      </p:pic>
      <p:pic>
        <p:nvPicPr>
          <p:cNvPr id="48" name="Image 47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4817622" y="1988728"/>
            <a:ext cx="224598" cy="145053"/>
          </a:xfrm>
          <a:prstGeom prst="rect">
            <a:avLst/>
          </a:prstGeom>
        </p:spPr>
      </p:pic>
      <p:pic>
        <p:nvPicPr>
          <p:cNvPr id="49" name="Image 48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234681" y="5697518"/>
            <a:ext cx="271661" cy="175448"/>
          </a:xfrm>
          <a:prstGeom prst="rect">
            <a:avLst/>
          </a:prstGeom>
        </p:spPr>
      </p:pic>
      <p:pic>
        <p:nvPicPr>
          <p:cNvPr id="50" name="Image 49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10706211" y="2752944"/>
            <a:ext cx="173623" cy="110926"/>
          </a:xfrm>
          <a:prstGeom prst="rect">
            <a:avLst/>
          </a:prstGeom>
        </p:spPr>
      </p:pic>
      <p:pic>
        <p:nvPicPr>
          <p:cNvPr id="42" name="Image 41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4399788" y="1967928"/>
            <a:ext cx="248872" cy="186654"/>
          </a:xfrm>
          <a:prstGeom prst="rect">
            <a:avLst/>
          </a:prstGeom>
        </p:spPr>
      </p:pic>
      <p:pic>
        <p:nvPicPr>
          <p:cNvPr id="52" name="Image 51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793806" y="5647145"/>
            <a:ext cx="261710" cy="197618"/>
          </a:xfrm>
          <a:prstGeom prst="rect">
            <a:avLst/>
          </a:prstGeom>
        </p:spPr>
      </p:pic>
      <p:pic>
        <p:nvPicPr>
          <p:cNvPr id="51" name="Image 50"/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1581633" y="5664805"/>
            <a:ext cx="218567" cy="218567"/>
          </a:xfrm>
          <a:prstGeom prst="rect">
            <a:avLst/>
          </a:prstGeom>
        </p:spPr>
      </p:pic>
      <p:sp>
        <p:nvSpPr>
          <p:cNvPr id="53" name="Rectangle 52"/>
          <p:cNvSpPr/>
          <p:nvPr/>
        </p:nvSpPr>
        <p:spPr>
          <a:xfrm>
            <a:off x="2993824" y="634948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endParaRPr lang="fr-FR" b="1" i="1" dirty="0">
              <a:solidFill>
                <a:srgbClr val="C00000"/>
              </a:solidFill>
            </a:endParaRPr>
          </a:p>
        </p:txBody>
      </p:sp>
      <p:pic>
        <p:nvPicPr>
          <p:cNvPr id="54" name="Image 53"/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710200" y="5584396"/>
            <a:ext cx="286537" cy="323116"/>
          </a:xfrm>
          <a:prstGeom prst="rect">
            <a:avLst/>
          </a:prstGeom>
        </p:spPr>
      </p:pic>
      <p:pic>
        <p:nvPicPr>
          <p:cNvPr id="55" name="Image 54"/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4193907" y="265782"/>
            <a:ext cx="286537" cy="276027"/>
          </a:xfrm>
          <a:prstGeom prst="rect">
            <a:avLst/>
          </a:prstGeom>
        </p:spPr>
      </p:pic>
      <p:pic>
        <p:nvPicPr>
          <p:cNvPr id="56" name="Image 55"/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697966" y="5643773"/>
            <a:ext cx="286537" cy="323116"/>
          </a:xfrm>
          <a:prstGeom prst="rect">
            <a:avLst/>
          </a:prstGeom>
        </p:spPr>
      </p:pic>
      <p:sp>
        <p:nvSpPr>
          <p:cNvPr id="57" name="Rectangle 56"/>
          <p:cNvSpPr/>
          <p:nvPr/>
        </p:nvSpPr>
        <p:spPr>
          <a:xfrm>
            <a:off x="5927524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endParaRPr lang="fr-FR" dirty="0">
              <a:solidFill>
                <a:srgbClr val="009900"/>
              </a:solidFill>
            </a:endParaRPr>
          </a:p>
        </p:txBody>
      </p:sp>
      <p:pic>
        <p:nvPicPr>
          <p:cNvPr id="58" name="Image 57"/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734938" y="5643773"/>
            <a:ext cx="286537" cy="323116"/>
          </a:xfrm>
          <a:prstGeom prst="rect">
            <a:avLst/>
          </a:prstGeom>
        </p:spPr>
      </p:pic>
      <p:pic>
        <p:nvPicPr>
          <p:cNvPr id="59" name="Image 58"/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10848431" y="2917294"/>
            <a:ext cx="262151" cy="201185"/>
          </a:xfrm>
          <a:prstGeom prst="rect">
            <a:avLst/>
          </a:prstGeom>
        </p:spPr>
      </p:pic>
      <p:pic>
        <p:nvPicPr>
          <p:cNvPr id="60" name="Image 59"/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733870" y="5625879"/>
            <a:ext cx="286537" cy="276027"/>
          </a:xfrm>
          <a:prstGeom prst="rect">
            <a:avLst/>
          </a:prstGeom>
        </p:spPr>
      </p:pic>
      <p:pic>
        <p:nvPicPr>
          <p:cNvPr id="61" name="Image 60"/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746744" y="5608782"/>
            <a:ext cx="286537" cy="274344"/>
          </a:xfrm>
          <a:prstGeom prst="rect">
            <a:avLst/>
          </a:prstGeom>
        </p:spPr>
      </p:pic>
      <p:pic>
        <p:nvPicPr>
          <p:cNvPr id="62" name="Image 61">
            <a:extLst>
              <a:ext uri="{FF2B5EF4-FFF2-40B4-BE49-F238E27FC236}">
                <a16:creationId xmlns:a16="http://schemas.microsoft.com/office/drawing/2014/main" id="{14125EA7-1E0D-47EB-8885-D1A18E2CF9ED}"/>
              </a:ext>
            </a:extLst>
      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-128387" y="438380"/>
            <a:ext cx="914479" cy="512108"/>
          </a:xfrm>
          <a:prstGeom prst="rect">
            <a:avLst/>
          </a:prstGeom>
        </p:spPr>
      </p:pic>
      <p:pic>
        <p:nvPicPr>
          <p:cNvPr id="66" name="Image 65">
            <a:extLst>
              <a:ext uri="{FF2B5EF4-FFF2-40B4-BE49-F238E27FC236}">
                <a16:creationId xmlns:a16="http://schemas.microsoft.com/office/drawing/2014/main" id="{1F005810-88C6-4BB4-9E0D-EAB2D38257FD}"/>
              </a:ext>
            </a:extLst>
      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10429553" y="1830756"/>
            <a:ext cx="286537" cy="274344"/>
          </a:xfrm>
          <a:prstGeom prst="rect">
            <a:avLst/>
          </a:prstGeom>
        </p:spPr>
      </p:pic>
      <p:pic>
        <p:nvPicPr>
          <p:cNvPr id="67" name="Image 66">
            <a:extLst>
              <a:ext uri="{FF2B5EF4-FFF2-40B4-BE49-F238E27FC236}">
                <a16:creationId xmlns:a16="http://schemas.microsoft.com/office/drawing/2014/main" id="{AF62DEE9-1A96-494B-AE5F-04EF84F8DF43}"/>
              </a:ext>
            </a:extLst>
      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9021818" y="1890696"/>
            <a:ext cx="286537" cy="274344"/>
          </a:xfrm>
          <a:prstGeom prst="rect">
            <a:avLst/>
          </a:prstGeom>
        </p:spPr>
      </p:pic>
      <p:pic>
        <p:nvPicPr>
          <p:cNvPr id="65" name="Image 64">
            <a:extLst>
              <a:ext uri="{FF2B5EF4-FFF2-40B4-BE49-F238E27FC236}">
                <a16:creationId xmlns:a16="http://schemas.microsoft.com/office/drawing/2014/main" id="{42611828-6D92-4D5C-A5A9-08BD4B4F9A7F}"/>
              </a:ext>
            </a:extLst>
          </p:cNvPr>
          <p:cNvPicPr>
            <a:picLocks noChangeAspect="1"/>
          </p:cNvPicPr>
          <p:nvPr/>
        </p:nvPicPr>
        <p:blipFill>
          <a:blip r:embed="rId38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9"/>
              </a:ext>
            </a:extLst>
          </a:blip>
          <a:stretch>
            <a:fillRect/>
          </a:stretch>
        </p:blipFill>
        <p:spPr>
          <a:xfrm>
            <a:off x="2321349" y="6026839"/>
            <a:ext cx="1008922" cy="645290"/>
          </a:xfrm>
          <a:prstGeom prst="rect">
            <a:avLst/>
          </a:prstGeom>
        </p:spPr>
      </p:pic>
      <p:pic>
        <p:nvPicPr>
          <p:cNvPr id="39" name="Image 38">
            <a:extLst>
              <a:ext uri="{FF2B5EF4-FFF2-40B4-BE49-F238E27FC236}">
                <a16:creationId xmlns:a16="http://schemas.microsoft.com/office/drawing/2014/main" id="{195E4F8C-D987-7C7D-95FC-6D4A6C40B284}"/>
              </a:ext>
            </a:extLst>
      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3437356" y="5929789"/>
            <a:ext cx="5755123" cy="609653"/>
          </a:xfrm>
          <a:prstGeom prst="rect">
            <a:avLst/>
          </a:prstGeom>
        </p:spPr>
      </p:pic>
      <p:pic>
        <p:nvPicPr>
          <p:cNvPr id="70" name="Image 69">
            <a:extLst>
              <a:ext uri="{FF2B5EF4-FFF2-40B4-BE49-F238E27FC236}">
                <a16:creationId xmlns:a16="http://schemas.microsoft.com/office/drawing/2014/main" id="{590E0633-C79E-A72F-7255-95E9323DB974}"/>
              </a:ext>
            </a:extLst>
      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4748132" y="6453134"/>
            <a:ext cx="5759196" cy="303276"/>
          </a:xfrm>
          <a:prstGeom prst="rect">
            <a:avLst/>
          </a:prstGeom>
        </p:spPr>
      </p:pic>
      <p:pic>
        <p:nvPicPr>
          <p:cNvPr id="71" name="Image 70">
            <a:extLst>
              <a:ext uri="{FF2B5EF4-FFF2-40B4-BE49-F238E27FC236}">
                <a16:creationId xmlns:a16="http://schemas.microsoft.com/office/drawing/2014/main" id="{D650D741-556E-EDD8-FCD3-CEF0180D9D75}"/>
              </a:ext>
            </a:extLst>
      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3086189" y="5612802"/>
            <a:ext cx="5761219" cy="335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101420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33845</TotalTime>
  <Words>98</Words>
  <Application>Microsoft Office PowerPoint</Application>
  <PresentationFormat>Grand écran</PresentationFormat>
  <Paragraphs>40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 Restaurant  Scolaire Les Moulins 04.90.90.17.29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Restaurant  Scolaire Les Moulins 04.90.90.17.29</dc:title>
  <dc:creator>Cantine</dc:creator>
  <cp:lastModifiedBy>Cantine</cp:lastModifiedBy>
  <cp:revision>368</cp:revision>
  <cp:lastPrinted>2025-08-22T05:36:19Z</cp:lastPrinted>
  <dcterms:created xsi:type="dcterms:W3CDTF">2022-08-24T10:37:41Z</dcterms:created>
  <dcterms:modified xsi:type="dcterms:W3CDTF">2026-08-10T12:27:26Z</dcterms:modified>
</cp:coreProperties>
</file>